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embeddedFontLst>
    <p:embeddedFont>
      <p:font typeface="Roboto"/>
      <p:regular r:id="rId46"/>
      <p:bold r:id="rId47"/>
      <p:italic r:id="rId48"/>
      <p:boldItalic r:id="rId49"/>
    </p:embeddedFont>
    <p:embeddedFont>
      <p:font typeface="Roboto Medium"/>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regular.fntdata"/><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Medium-bold.fntdata"/><Relationship Id="rId50" Type="http://schemas.openxmlformats.org/officeDocument/2006/relationships/font" Target="fonts/RobotoMedium-regular.fntdata"/><Relationship Id="rId53" Type="http://schemas.openxmlformats.org/officeDocument/2006/relationships/font" Target="fonts/RobotoMedium-boldItalic.fntdata"/><Relationship Id="rId52" Type="http://schemas.openxmlformats.org/officeDocument/2006/relationships/font" Target="fonts/RobotoMedium-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althaffairs.org/doi/10.1377/hlthaff.2018.05144" TargetMode="External"/><Relationship Id="rId3" Type="http://schemas.openxmlformats.org/officeDocument/2006/relationships/hyperlink" Target="https://khn.org/news/for-hospitals-prestige-leads-to-profits/"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thank you for this opportunity to present on and introduce our resolution to support Medicare For All. We have a lot of slides that we really wanted to touch on, and I know we have 10 minutes, so we are going to try and go quickly, feel free to interrupt us if our time runs out.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52384468a1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152384468a1_0_4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Just to solidify our argument here, in the Kaiser Family Foundation study from the previous study, Americans emphasized in a national survey that COST is the biggest barrier to buying into an insurance plan, even on the ACA exchange market.</a:t>
            </a:r>
            <a:r>
              <a:rPr lang="en"/>
              <a:t> </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52384468a1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152384468a1_0_4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So why is all of this happening? To put it simply, our healthcare system is unnecessarily complicated, with money changing hands far too much between far too many stakeholders.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Each of these private equity and private health insurance companies are designed to profit off of health care like a business, which raises costs &amp; increases administrative waste, while putting a barrier up between patients and their doctors.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2384468a1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152384468a1_0_5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 how does our hyperinflated healthcare costs affect everyday people, well for people who get diagnosed with a chronic illness or need an expensive procedure to save their life, they often have to go bankrupt if they are un- or under-insured.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To explain what we mean by “underinsurance”-&gt; “Underinsurance” is when someone has health insurance, but their insurance provider does not cover all the medically necessary procedures they will end up seeking, or the insurance company demands the patient to pay </a:t>
            </a:r>
            <a:r>
              <a:rPr lang="en"/>
              <a:t>enormous</a:t>
            </a:r>
            <a:r>
              <a:rPr lang="en"/>
              <a:t> sums of money in the form of a deductible, before the insurance company will begin to pay for coverage themselves.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Deductible pay rates have skyrocketed over the past 13 years by over 162%, so patients barely get any support on their first thousands of dollars of medical bills from the insurance company. As a result, ⅔ of bankruptcy is due to medical debt. Medical debt is the highest cause of bankruptcy in the US!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52384468a1_0_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152384468a1_0_7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relation to the large financial hardship </a:t>
            </a:r>
            <a:r>
              <a:rPr lang="en"/>
              <a:t>caused</a:t>
            </a:r>
            <a:r>
              <a:rPr lang="en"/>
              <a:t> by high costs in our system, high costs also cause delayed care and worse </a:t>
            </a:r>
            <a:r>
              <a:rPr lang="en"/>
              <a:t>health</a:t>
            </a:r>
            <a:r>
              <a:rPr lang="en"/>
              <a:t> for our country.</a:t>
            </a:r>
            <a:r>
              <a:rPr lang="en"/>
              <a:t> Even modest co-pays and any barrier to accessing care can deter patients from seeking life saving treatments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Both graphs show how much more likely people were to delay or completely forfeit seeking the next step in treatment if they were in a high-deductible plan versus a low deductible plan.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All income groups saw significant periods of delay in treating their breast cancer if their deductible plans were high, and diabetic patients with poor insurance delay or forfeit seeking care, leading to massive complications and progression of their diabetes.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As a foreshadow, Medicare For All would completely remove deductibles and copayments, completely removing this health disparity.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52384468a1_0_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152384468a1_0_7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figure shows which health </a:t>
            </a:r>
            <a:r>
              <a:rPr lang="en"/>
              <a:t>services</a:t>
            </a:r>
            <a:r>
              <a:rPr lang="en"/>
              <a:t> are most likely to be avoided due to costs. Dental, vision, mental health care, and hearing aids are all the least likely services to be covered under traditional services, and not covered well under Medicare currently.</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As a foreshadow, Medicare For All would completely cover all of these services, finally addressing the needs of millions of Americans.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52384468a1_0_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152384468a1_0_8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rgbClr val="393D40"/>
                </a:solidFill>
                <a:highlight>
                  <a:srgbClr val="FFFFFF"/>
                </a:highlight>
              </a:rPr>
              <a:t>For many U.S. adults, prescription drugs are another component of their routine care. Among those currently taking prescription drugs, one in four say they have difficulty affording their cost, including about one third who take four or more prescription drugs (33%).</a:t>
            </a:r>
            <a:endParaRPr>
              <a:solidFill>
                <a:srgbClr val="393D40"/>
              </a:solidFill>
              <a:highlight>
                <a:srgbClr val="FFFFFF"/>
              </a:highlight>
            </a:endParaRPr>
          </a:p>
          <a:p>
            <a:pPr indent="0" lvl="0" marL="0" rtl="0" algn="l">
              <a:lnSpc>
                <a:spcPct val="100000"/>
              </a:lnSpc>
              <a:spcBef>
                <a:spcPts val="0"/>
              </a:spcBef>
              <a:spcAft>
                <a:spcPts val="0"/>
              </a:spcAft>
              <a:buSzPts val="1100"/>
              <a:buNone/>
            </a:pPr>
            <a:r>
              <a:t/>
            </a:r>
            <a:endParaRPr>
              <a:solidFill>
                <a:srgbClr val="393D40"/>
              </a:solidFill>
              <a:highlight>
                <a:srgbClr val="FFFFFF"/>
              </a:highlight>
            </a:endParaRPr>
          </a:p>
          <a:p>
            <a:pPr indent="0" lvl="0" marL="0" rtl="0" algn="l">
              <a:lnSpc>
                <a:spcPct val="100000"/>
              </a:lnSpc>
              <a:spcBef>
                <a:spcPts val="0"/>
              </a:spcBef>
              <a:spcAft>
                <a:spcPts val="0"/>
              </a:spcAft>
              <a:buSzPts val="1100"/>
              <a:buNone/>
            </a:pPr>
            <a:r>
              <a:rPr lang="en">
                <a:solidFill>
                  <a:srgbClr val="393D40"/>
                </a:solidFill>
                <a:highlight>
                  <a:srgbClr val="FFFFFF"/>
                </a:highlight>
              </a:rPr>
              <a:t>The high cost of prescription drugs also leads some people to cut back on their medications in various ways or to try to obtain medications outside of a clinical setting. About a quarter (23%) of adults say they or family member in their household have not filled a prescription, cut pills in half, or skipped doses of medicine in the last year because of the cost.</a:t>
            </a:r>
            <a:endParaRPr sz="1000">
              <a:solidFill>
                <a:srgbClr val="393D40"/>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52384468a1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152384468a1_0_8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 what does all of the previous data and health disparities we discussed lead to? Unfortunately, which many of you may be aware of already, this leads to untimely and early death.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Death attributable to a lack of insurance is a measurable, strong correlation, with tons of news stories highlighting people who rationed their insulin or put off going to the ER with a severe headache due to the fear of costs and then dying without proper treatment.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52384468a1_0_9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152384468a1_0_9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So those are the issues with our current system, now let’s move onto the 2022 Medicare For All Senate Bill, and how it addresses the issues we just laid out.</a:t>
            </a:r>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52384468a1_0_9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52384468a1_0_9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For Part Two,</a:t>
            </a:r>
            <a:r>
              <a:rPr lang="en" sz="1400"/>
              <a:t> we will start by comparing Medicare For All to other half-measure proposals, like a Public Option expanding the ACA, and emphasize the importance of implementing a full “Single Payer” or Medicare For All System</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Next, we will present a brief outline of the Medicare For All bill</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Then, we will summarize the bill’s major </a:t>
            </a:r>
            <a:r>
              <a:rPr lang="en" sz="1400"/>
              <a:t>takeaways</a:t>
            </a:r>
            <a:r>
              <a:rPr lang="en" sz="1400"/>
              <a:t>.</a:t>
            </a:r>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52384468a1_0_10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152384468a1_0_10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t>SNaHP and PNHP support the Bernie Sanders’ &amp; Pramila Jayapal’s bills, because they are the only plans that satisfy each of the following criteria.</a:t>
            </a:r>
            <a:endParaRPr sz="1300"/>
          </a:p>
          <a:p>
            <a:pPr indent="0" lvl="0" marL="0" rtl="0" algn="l">
              <a:lnSpc>
                <a:spcPct val="100000"/>
              </a:lnSpc>
              <a:spcBef>
                <a:spcPts val="0"/>
              </a:spcBef>
              <a:spcAft>
                <a:spcPts val="0"/>
              </a:spcAft>
              <a:buNone/>
            </a:pPr>
            <a:r>
              <a:t/>
            </a:r>
            <a:endParaRPr sz="1300"/>
          </a:p>
          <a:p>
            <a:pPr indent="0" lvl="0" marL="0" rtl="0" algn="l">
              <a:lnSpc>
                <a:spcPct val="100000"/>
              </a:lnSpc>
              <a:spcBef>
                <a:spcPts val="0"/>
              </a:spcBef>
              <a:spcAft>
                <a:spcPts val="0"/>
              </a:spcAft>
              <a:buNone/>
            </a:pPr>
            <a:r>
              <a:rPr lang="en" sz="1300"/>
              <a:t>They expand Medicare to cover all medically necessary services, where other plans will leave these essential services to either be covered by private insurance or out-of-pocket expenses.</a:t>
            </a:r>
            <a:endParaRPr sz="1300"/>
          </a:p>
          <a:p>
            <a:pPr indent="0" lvl="0" marL="0" rtl="0" algn="l">
              <a:lnSpc>
                <a:spcPct val="100000"/>
              </a:lnSpc>
              <a:spcBef>
                <a:spcPts val="0"/>
              </a:spcBef>
              <a:spcAft>
                <a:spcPts val="0"/>
              </a:spcAft>
              <a:buNone/>
            </a:pPr>
            <a:r>
              <a:t/>
            </a:r>
            <a:endParaRPr sz="1300"/>
          </a:p>
          <a:p>
            <a:pPr indent="0" lvl="0" marL="0" rtl="0" algn="l">
              <a:lnSpc>
                <a:spcPct val="100000"/>
              </a:lnSpc>
              <a:spcBef>
                <a:spcPts val="0"/>
              </a:spcBef>
              <a:spcAft>
                <a:spcPts val="0"/>
              </a:spcAft>
              <a:buNone/>
            </a:pPr>
            <a:r>
              <a:rPr lang="en" sz="1300"/>
              <a:t>They eliminate all out-of-pocket expenses (except for a potential for some expenses on prescription drugs), while other plans keep a lot more out-of-pocket expenses within Medicare, Medicaid, or Private Insurance</a:t>
            </a:r>
            <a:endParaRPr sz="1300"/>
          </a:p>
          <a:p>
            <a:pPr indent="0" lvl="0" marL="0" rtl="0" algn="l">
              <a:lnSpc>
                <a:spcPct val="100000"/>
              </a:lnSpc>
              <a:spcBef>
                <a:spcPts val="0"/>
              </a:spcBef>
              <a:spcAft>
                <a:spcPts val="0"/>
              </a:spcAft>
              <a:buNone/>
            </a:pPr>
            <a:r>
              <a:t/>
            </a:r>
            <a:endParaRPr sz="1300"/>
          </a:p>
          <a:p>
            <a:pPr indent="0" lvl="0" marL="0" rtl="0" algn="l">
              <a:lnSpc>
                <a:spcPct val="100000"/>
              </a:lnSpc>
              <a:spcBef>
                <a:spcPts val="0"/>
              </a:spcBef>
              <a:spcAft>
                <a:spcPts val="0"/>
              </a:spcAft>
              <a:buNone/>
            </a:pPr>
            <a:r>
              <a:rPr lang="en" sz="1300"/>
              <a:t>They are truly universal: meaning everyone is granted coverage under this plan, and no one has to navigate the fractured and hyper-inflated private health insurance market</a:t>
            </a: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52384468a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152384468a1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To start off, we will be covering some of the problems in our health insurance system that Medicare For All will able to address. Then we will emphasize the </a:t>
            </a:r>
            <a:r>
              <a:rPr b="1" lang="en">
                <a:solidFill>
                  <a:schemeClr val="dk1"/>
                </a:solidFill>
              </a:rPr>
              <a:t>importance of</a:t>
            </a:r>
            <a:r>
              <a:rPr lang="en">
                <a:solidFill>
                  <a:schemeClr val="dk1"/>
                </a:solidFill>
              </a:rPr>
              <a:t> and </a:t>
            </a:r>
            <a:r>
              <a:rPr b="1" lang="en">
                <a:solidFill>
                  <a:schemeClr val="dk1"/>
                </a:solidFill>
              </a:rPr>
              <a:t>describe the</a:t>
            </a:r>
            <a:r>
              <a:rPr lang="en">
                <a:solidFill>
                  <a:schemeClr val="dk1"/>
                </a:solidFill>
              </a:rPr>
              <a:t> </a:t>
            </a:r>
            <a:r>
              <a:rPr lang="en" u="sng">
                <a:solidFill>
                  <a:schemeClr val="dk1"/>
                </a:solidFill>
              </a:rPr>
              <a:t>2022 Medicare for All Senate Bill</a:t>
            </a:r>
            <a:r>
              <a:rPr lang="en">
                <a:solidFill>
                  <a:schemeClr val="dk1"/>
                </a:solidFill>
              </a:rPr>
              <a:t>. Finally, we will lightly touch on the opposition to Medicare For All and address some of the common, misplaced fears of the policy.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52384468a1_0_19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152384468a1_0_19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t>While Medicare For All is pretty well known at this point, I did want to include this slide just to help define what we mean by “Single Payer”. “Single Payer” just means that the government is the sole provider, the singular payer, of health insurance in the country.</a:t>
            </a:r>
            <a:endParaRPr sz="1300"/>
          </a:p>
          <a:p>
            <a:pPr indent="0" lvl="0" marL="0" rtl="0" algn="l">
              <a:lnSpc>
                <a:spcPct val="100000"/>
              </a:lnSpc>
              <a:spcBef>
                <a:spcPts val="0"/>
              </a:spcBef>
              <a:spcAft>
                <a:spcPts val="0"/>
              </a:spcAft>
              <a:buNone/>
            </a:pPr>
            <a:r>
              <a:t/>
            </a:r>
            <a:endParaRPr sz="1300"/>
          </a:p>
          <a:p>
            <a:pPr indent="0" lvl="0" marL="0" rtl="0" algn="l">
              <a:lnSpc>
                <a:spcPct val="100000"/>
              </a:lnSpc>
              <a:spcBef>
                <a:spcPts val="0"/>
              </a:spcBef>
              <a:spcAft>
                <a:spcPts val="0"/>
              </a:spcAft>
              <a:buNone/>
            </a:pPr>
            <a:r>
              <a:rPr lang="en" sz="1300"/>
              <a:t>In these plans, a wall street transaction tax, payroll tax on businesses, and a progressively structured income tax, where the vast, VAST majority of americans save thousands of dollars compared to their current healthcare expenditures→ ALL GO TO funding this Public Health Insurance Plan</a:t>
            </a:r>
            <a:endParaRPr sz="1300"/>
          </a:p>
          <a:p>
            <a:pPr indent="0" lvl="0" marL="0" rtl="0" algn="l">
              <a:lnSpc>
                <a:spcPct val="100000"/>
              </a:lnSpc>
              <a:spcBef>
                <a:spcPts val="0"/>
              </a:spcBef>
              <a:spcAft>
                <a:spcPts val="0"/>
              </a:spcAft>
              <a:buNone/>
            </a:pPr>
            <a:r>
              <a:t/>
            </a:r>
            <a:endParaRPr sz="1300"/>
          </a:p>
          <a:p>
            <a:pPr indent="0" lvl="0" marL="0" rtl="0" algn="l">
              <a:lnSpc>
                <a:spcPct val="100000"/>
              </a:lnSpc>
              <a:spcBef>
                <a:spcPts val="0"/>
              </a:spcBef>
              <a:spcAft>
                <a:spcPts val="0"/>
              </a:spcAft>
              <a:buNone/>
            </a:pPr>
            <a:r>
              <a:rPr lang="en" sz="1300"/>
              <a:t>And this public health insurance, send payments and reimbursements to PRIVATELY owned doctor’s offices and hospitals. So the claim that medicare for all makes physicians and other health care providers government employees is not accurate.</a:t>
            </a:r>
            <a:endParaRPr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52384468a1_0_20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152384468a1_0_20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500"/>
              <a:t>When we mentioned that Medicare for All would cover all medically necessary services, these are what we are referring to, all covered without copayments or deductibles</a:t>
            </a:r>
            <a:endParaRPr sz="15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52384468a1_0_20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152384468a1_0_20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There are also many economic upsides to single-payer. First it has a more progressive funding stream than our current system, since: </a:t>
            </a:r>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Funded by progressive taxes based on ability to pay and modest taxes on Wall Street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Next, the streamlined structure will provide immense administrative burden which the private insurance industry imposes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Next, we will be able to make healthcare affordable and cost predictable for every patient by eliminating out of pocket cost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 addition, by having a single payer, we will be able to negotiate lower prices on drugs through increased bargaining power.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52384468a1_0_1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152384468a1_0_1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Here is the outline of the bill, in our previous presentations that this abbreviated presentation was based upon, we actually broke down every TITLE in the bill, and we be happy </a:t>
            </a:r>
            <a:r>
              <a:rPr lang="en" sz="1400"/>
              <a:t>answer</a:t>
            </a:r>
            <a:r>
              <a:rPr lang="en" sz="1400"/>
              <a:t> any questions in a Q&amp;A portion at the end, but we will just summarize the key points in the next slide…</a:t>
            </a: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52384468a1_0_1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152384468a1_0_1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SUMMARIZE- READ OFF SLIDE)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52384468a1_0_1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152384468a1_0_1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600"/>
              <a:t>Now that we have highlighted the benefits of the bill, let’s take the last portion of our presentation to address the opposition to Medicare For All and some of the most common talking points against Medicare For All.</a:t>
            </a:r>
            <a:endParaRPr sz="16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52384468a1_0_1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152384468a1_0_13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For Part Three: </a:t>
            </a:r>
            <a:r>
              <a:rPr lang="en" sz="1400"/>
              <a:t>We are going to discuss some of the most powerful opposers of Medicare For All to understand why they oppose any changes to healthcare.</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Then we are going to move into our Mythbusters section of the presentation, where we will be presenting a common critique or fear of Medicare For All at the top of each slide, and then break down how those counter arguments are either misguided, or completely made in bad faith to smear this policy.</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52384468a1_0_1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152384468a1_0_13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Before we start addressing each of the most salient anti-Med4All talking points, we wanted to first give a brief insight into the powers at be who are crafting these counter arguments for members of the media to regurgitate. That may sound hyperbolic, but every major news station does bring on panelists who are on the boards of these companies or work for a think tank who is funded by these interests.</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The information on the top-right of the screen shows how much money, in the BILLIONS, that pharmaceutical companies earn in profits in comparison to how much they spend on Research &amp; Development.</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CEO compensation for even Non-Profit Hospitals is higher than it has ever been, and the top-left and bottom-right images show what lobbying groups spend the most money in campaign contributions.</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In short, there is a lot of money to be made when you can price gouge the American People on pharmaceuticals, and when an insurance monopoly can deny coverage at whim to increase their profit margins</a:t>
            </a:r>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52384468a1_0_1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152384468a1_0_14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So what does all of that lobbying and political power get you? Well as you may have guessed, these private health insurance companies and pharmaceutical companies don’t throw millions of dollars per year at Washington if they didn’t get exponentially more money back in return.</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Healthcare is the most politicized issue in campaigns, and what both parties have to run on and talk about in their campaign platform, as every poll during a presidential election shows that Americans consider Healthcare is one of the main issues they are voting on.</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So even with this pressure, Washington has failed to curb the corporate profits of these groups time and time again. As a bit of history, in 2003 the Medicare Modernization Act was passed with the VERY controversial decision that PROHIBITED the federal Government from negotiating drug prices under Medicare Part D, which is the Prescription Insurance plan of Medicare. The quotes from even some Republican legislators, as this was a GOP-sponsored bill, are maddening.</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Congress was rushed to pass the bill in the literal middle of the night with very little time to read the bill, all presumably, to avoid the specifics of the bill getting out to the public before becoming finalized. This decision is the REASON why pharmaceutical drug prices are so high compared to the rest of the world, even under Medicare, and why we need Medicare For All, as it actually gives power to the federal Gov’t to negotiate drug prices.</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This is the same rule that Trump promised to change when he was in office, and then changed his mind after literally one meeting with pharmaceutical lobbyists.</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Democrats are allegedly trying to overturn this ruling now, but are facing a lot of backlash from these lobbying groups</a:t>
            </a:r>
            <a:r>
              <a:rPr lang="en"/>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52384468a1_0_1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152384468a1_0_14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600"/>
              <a:t>So the first point we want to address, and really get it out of the way, is the silly critique that Medicare for All would make America a socialist, communist, totalitarian state where families have to wait in bread lines for hours on end. </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 sz="1600"/>
              <a:t>As you heard in the fox news clip, the US is actually the odd one out when it comes to healthcare in other western or European nations. Every country offers universal healthcare in some form or another, whether it is full government-ran healthcare or publicly financing the private delivery of healthcare, or just heavily regulating a private industry.</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 sz="1600"/>
              <a:t>Single Payer would just be government-sponsored insurance that funds privately owned doctors’ offices and hospitals.</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 sz="1600"/>
              <a:t>And, as covered on Tuesday, their healthcare systems are way better than ours.</a:t>
            </a:r>
            <a:endParaRPr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2384468a1_0_2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52384468a1_0_2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For Part One, we want to emphasize that right now, the US spends more per capita on healthcare than any other country and STILL gets far worse health outcomes. Also this predatory “health care for those who can afford it” system causes financial hardship, avoidance of care, and unnecessary death for Americans.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52384468a1_0_1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152384468a1_0_1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600"/>
              <a:t>Again mentioned in the Fox News Clip, the most common critique and gaslighting on this topic is we cannot afford Medicare For All. This is, and I cannot stress this enough, a bold-faced lie.</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 sz="1600"/>
              <a:t>Seriously there are 23 studies that I have read that ALL estimate Medicare For All would save our country money WHILE living up to the promises of the program, including full medical, dental, mental health, vision and hearing, and long-term health for all residents in this country.</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 sz="1600"/>
              <a:t>This more recent study from Yale indicates that Medicare For All would save 68,000 lives per year while reducing health care spending by around 13%, or $450 billion a year.</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 sz="1600"/>
              <a:t>These savings largely come from simplified billing, removing the high administrative overhead and profits of the health insurance system, and lowering drug costs.</a:t>
            </a:r>
            <a:endParaRPr sz="16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52384468a1_0_1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152384468a1_0_15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MAKE SURE TO ADD TAX PLAN; STARTING AT 29,000 income</a:t>
            </a:r>
            <a:endParaRPr sz="1400"/>
          </a:p>
          <a:p>
            <a:pPr indent="0" lvl="0" marL="0" rtl="0" algn="l">
              <a:lnSpc>
                <a:spcPct val="100000"/>
              </a:lnSpc>
              <a:spcBef>
                <a:spcPts val="0"/>
              </a:spcBef>
              <a:spcAft>
                <a:spcPts val="0"/>
              </a:spcAft>
              <a:buSzPts val="1100"/>
              <a:buNone/>
            </a:pPr>
            <a:r>
              <a:rPr lang="en" sz="1400"/>
              <a:t>Just to add additional context and data to back up mine and Bernie’s argument here, since we’re basically colleagues, I wanted to add this slide.</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The image is left actually breaks down what an average family of four pays in total on Healthcare, including their premiums, out-of-pocket costs, and the portion of their State and Federal taxes that go towards health programs and health industry subsidies.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The table on the right is from a 2018 study that estimated how much less or more families would pay under Single Payer. Low income families and families on Medicaid save .8 to 3.7% of their income w/ the change to Med4All</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Middle income families and individuals ($60,000) have the largest savings of 2.6 to 14% of their income.</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Only the top 20% of income earners would be expected to pay more under Med4All, and this study did not estimate an inclusion of the Wall Street Transaction Tax either, so this may be lower than estimated.</a:t>
            </a:r>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52384468a1_0_1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152384468a1_0_16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Another argument made is that Americans want FREEDOM, they “supposedly” want the freedom to pick their own insurance and shop around like they are at a surplus grocery store with 583 different types of cereal.</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 sz="1300"/>
              <a:t>This could not be farther from reality. Americans, according to the data, HATE shopping for Insurance, and rarely change their insurance plans once they have one, even if there is a better deal out there!</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 sz="1300"/>
              <a:t>Fewer than 1 in 10 seniors change their Medicare Advantage or Prescription Drug Plans</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 sz="1300"/>
              <a:t>Workers who get their health insurance through their employer DO NOT EVEN GET A SAY in their health insurance plans, and any change in insurance is largely controversial in companies, this is the same for Medicaid patients.</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 sz="1300"/>
              <a:t>Even on the ACA Exchange markets, which are DESIGNED to be as transparent as possible with prices and benefits, so that people can trade one plan out for another every year… Still, less than half of people on the ACA have EVER re-enrolled in a new plan.</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 sz="1300"/>
              <a:t>The truth is Americans want the freedom to see the </a:t>
            </a:r>
            <a:r>
              <a:rPr b="1" lang="en" sz="1300"/>
              <a:t>doctor</a:t>
            </a:r>
            <a:r>
              <a:rPr lang="en" sz="1300"/>
              <a:t> and go to the </a:t>
            </a:r>
            <a:r>
              <a:rPr b="1" lang="en" sz="1300"/>
              <a:t>hospital</a:t>
            </a:r>
            <a:r>
              <a:rPr lang="en" sz="1300"/>
              <a:t> that they want to go to, which is only guaranteed under Medicare For All</a:t>
            </a:r>
            <a:endParaRPr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52384468a1_0_1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152384468a1_0_17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50">
                <a:solidFill>
                  <a:srgbClr val="333333"/>
                </a:solidFill>
                <a:highlight>
                  <a:srgbClr val="FFFFFF"/>
                </a:highlight>
                <a:latin typeface="Georgia"/>
                <a:ea typeface="Georgia"/>
                <a:cs typeface="Georgia"/>
                <a:sym typeface="Georgia"/>
              </a:rPr>
              <a:t>probably increase their revenue under the new system because they would no longer face the financial pressure of uncompensated care</a:t>
            </a:r>
            <a:endParaRPr sz="1350">
              <a:solidFill>
                <a:srgbClr val="333333"/>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SzPts val="1100"/>
              <a:buNone/>
            </a:pPr>
            <a:r>
              <a:rPr lang="en" sz="1350">
                <a:solidFill>
                  <a:srgbClr val="333333"/>
                </a:solidFill>
                <a:highlight>
                  <a:srgbClr val="FFFFFF"/>
                </a:highlight>
                <a:latin typeface="Georgia"/>
                <a:ea typeface="Georgia"/>
                <a:cs typeface="Georgia"/>
                <a:sym typeface="Georgia"/>
              </a:rPr>
              <a:t>Economists are quick to point out that the latter scenario isn’t necessarily bad. American health care spending is </a:t>
            </a:r>
            <a:r>
              <a:rPr lang="en" sz="1350" u="sng">
                <a:solidFill>
                  <a:srgbClr val="0075C9"/>
                </a:solidFill>
                <a:highlight>
                  <a:srgbClr val="FFFFFF"/>
                </a:highlight>
                <a:latin typeface="Georgia"/>
                <a:ea typeface="Georgia"/>
                <a:cs typeface="Georgia"/>
                <a:sym typeface="Georgia"/>
                <a:hlinkClick r:id="rId2">
                  <a:extLst>
                    <a:ext uri="{A12FA001-AC4F-418D-AE19-62706E023703}">
                      <ahyp:hlinkClr val="tx"/>
                    </a:ext>
                  </a:extLst>
                </a:hlinkClick>
              </a:rPr>
              <a:t>notoriously higher</a:t>
            </a:r>
            <a:r>
              <a:rPr lang="en" sz="1350">
                <a:solidFill>
                  <a:srgbClr val="333333"/>
                </a:solidFill>
                <a:highlight>
                  <a:srgbClr val="FFFFFF"/>
                </a:highlight>
                <a:latin typeface="Georgia"/>
                <a:ea typeface="Georgia"/>
                <a:cs typeface="Georgia"/>
                <a:sym typeface="Georgia"/>
              </a:rPr>
              <a:t> than that of other developed countries. </a:t>
            </a:r>
            <a:r>
              <a:rPr lang="en" sz="1350" u="sng">
                <a:solidFill>
                  <a:srgbClr val="0075C9"/>
                </a:solidFill>
                <a:highlight>
                  <a:srgbClr val="FFFFFF"/>
                </a:highlight>
                <a:latin typeface="Georgia"/>
                <a:ea typeface="Georgia"/>
                <a:cs typeface="Georgia"/>
                <a:sym typeface="Georgia"/>
                <a:hlinkClick r:id="rId3">
                  <a:extLst>
                    <a:ext uri="{A12FA001-AC4F-418D-AE19-62706E023703}">
                      <ahyp:hlinkClr val="tx"/>
                    </a:ext>
                  </a:extLst>
                </a:hlinkClick>
              </a:rPr>
              <a:t>Research suggests</a:t>
            </a:r>
            <a:r>
              <a:rPr lang="en" sz="1350">
                <a:solidFill>
                  <a:srgbClr val="333333"/>
                </a:solidFill>
                <a:highlight>
                  <a:srgbClr val="FFFFFF"/>
                </a:highlight>
                <a:latin typeface="Georgia"/>
                <a:ea typeface="Georgia"/>
                <a:cs typeface="Georgia"/>
                <a:sym typeface="Georgia"/>
              </a:rPr>
              <a:t> that hospitals, particularly those with lots of influence or market power, are among the key drivers of these high costs because they are able to negotiate much higher rates with insurers.</a:t>
            </a:r>
            <a:endParaRPr sz="1350">
              <a:solidFill>
                <a:srgbClr val="333333"/>
              </a:solidFill>
              <a:highlight>
                <a:srgbClr val="FFFFFF"/>
              </a:highlight>
              <a:latin typeface="Georgia"/>
              <a:ea typeface="Georgia"/>
              <a:cs typeface="Georgia"/>
              <a:sym typeface="Georgia"/>
            </a:endParaRPr>
          </a:p>
          <a:p>
            <a:pPr indent="0" lvl="0" marL="0" rtl="0" algn="l">
              <a:lnSpc>
                <a:spcPct val="100000"/>
              </a:lnSpc>
              <a:spcBef>
                <a:spcPts val="0"/>
              </a:spcBef>
              <a:spcAft>
                <a:spcPts val="0"/>
              </a:spcAft>
              <a:buSzPts val="1100"/>
              <a:buNone/>
            </a:pPr>
            <a:r>
              <a:rPr lang="en" sz="1350">
                <a:solidFill>
                  <a:srgbClr val="333333"/>
                </a:solidFill>
                <a:highlight>
                  <a:srgbClr val="FFFFFF"/>
                </a:highlight>
                <a:latin typeface="Georgia"/>
                <a:ea typeface="Georgia"/>
                <a:cs typeface="Georgia"/>
                <a:sym typeface="Georgia"/>
              </a:rPr>
              <a:t>https://khn.org/news/delaneys-debate-claim-that-medicare-for-all-will-shutter-hospitals-goes-overboard/</a:t>
            </a:r>
            <a:endParaRPr sz="1350">
              <a:solidFill>
                <a:srgbClr val="333333"/>
              </a:solidFill>
              <a:highlight>
                <a:srgbClr val="FFFFFF"/>
              </a:highlight>
              <a:latin typeface="Georgia"/>
              <a:ea typeface="Georgia"/>
              <a:cs typeface="Georgia"/>
              <a:sym typeface="Georgi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52384468a1_0_1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g152384468a1_0_17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Value based care models also increase physicians payment </a:t>
            </a:r>
            <a:endParaRPr/>
          </a:p>
          <a:p>
            <a:pPr indent="0" lvl="0" marL="0" rtl="0" algn="l">
              <a:lnSpc>
                <a:spcPct val="100000"/>
              </a:lnSpc>
              <a:spcBef>
                <a:spcPts val="0"/>
              </a:spcBef>
              <a:spcAft>
                <a:spcPts val="0"/>
              </a:spcAft>
              <a:buSzPts val="1100"/>
              <a:buNone/>
            </a:pPr>
            <a:r>
              <a:rPr lang="en"/>
              <a:t>Can work in universal health care</a:t>
            </a:r>
            <a:endParaRPr/>
          </a:p>
          <a:p>
            <a:pPr indent="0" lvl="0" marL="0" rtl="0" algn="l">
              <a:lnSpc>
                <a:spcPct val="100000"/>
              </a:lnSpc>
              <a:spcBef>
                <a:spcPts val="0"/>
              </a:spcBef>
              <a:spcAft>
                <a:spcPts val="0"/>
              </a:spcAft>
              <a:buSzPts val="1100"/>
              <a:buNone/>
            </a:pPr>
            <a:r>
              <a:rPr lang="en"/>
              <a:t>Medicare for All is how it’s being paid for</a:t>
            </a:r>
            <a:endParaRPr/>
          </a:p>
          <a:p>
            <a:pPr indent="0" lvl="0" marL="0" rtl="0" algn="l">
              <a:lnSpc>
                <a:spcPct val="100000"/>
              </a:lnSpc>
              <a:spcBef>
                <a:spcPts val="0"/>
              </a:spcBef>
              <a:spcAft>
                <a:spcPts val="0"/>
              </a:spcAft>
              <a:buSzPts val="1100"/>
              <a:buNone/>
            </a:pPr>
            <a:r>
              <a:rPr lang="en"/>
              <a:t>Value-based care is how care is being delivered</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52384468a1_0_1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g152384468a1_0_18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Care process: prevention, safe care, coordination, and patient engagement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Access: affordability and timeliness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52384468a1_0_1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g152384468a1_0_18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chemeClr val="dk1"/>
                </a:solidFill>
              </a:rPr>
              <a:t>https://www.citizen.org/article/why-medicare-for-all-not-a-public-option-is-the-best-solution/</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https://pnhp.org/why-the-public-option-is-not-a-real-solution-to-our-health-care-woes/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52384468a1_0_19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g152384468a1_0_19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52384468a1_0_19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g152384468a1_0_19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(SUMMARY: READ OFF SLIDE)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52384468a1_0_2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g152384468a1_0_2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(READ OFF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52384468a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152384468a1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Currently, the US spends more money on healthcare than many other countries with universal healthcare systems. As you can see in the chart, the US’s national per capita health expenditure has continually increased–there is record high spending. </a:t>
            </a:r>
            <a:endParaRPr>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a:solidFill>
                  <a:srgbClr val="202124"/>
                </a:solidFill>
                <a:highlight>
                  <a:srgbClr val="FFFFFF"/>
                </a:highlight>
                <a:latin typeface="Roboto"/>
                <a:ea typeface="Roboto"/>
                <a:cs typeface="Roboto"/>
                <a:sym typeface="Roboto"/>
              </a:rPr>
              <a:t>As you can see on the figure on the right there is also a continual increase in the average worker and employer contributions to premiums. </a:t>
            </a:r>
            <a:endParaRPr>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a:solidFill>
                  <a:srgbClr val="202124"/>
                </a:solidFill>
                <a:highlight>
                  <a:srgbClr val="FFFFFF"/>
                </a:highlight>
                <a:latin typeface="Roboto"/>
                <a:ea typeface="Roboto"/>
                <a:cs typeface="Roboto"/>
                <a:sym typeface="Roboto"/>
              </a:rPr>
              <a:t>Not so much important how we spend as a country, but it’s important to people how it affects them…</a:t>
            </a:r>
            <a:endParaRPr>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a:solidFill>
                  <a:srgbClr val="202124"/>
                </a:solidFill>
                <a:highlight>
                  <a:srgbClr val="FFFFFF"/>
                </a:highlight>
                <a:latin typeface="Roboto"/>
                <a:ea typeface="Roboto"/>
                <a:cs typeface="Roboto"/>
                <a:sym typeface="Roboto"/>
              </a:rPr>
              <a:t>Annual premiums for family of 4 increasing over decades in 2020 total was $21,000, worker contribution increasing</a:t>
            </a:r>
            <a:endParaRPr>
              <a:solidFill>
                <a:srgbClr val="202124"/>
              </a:solidFill>
              <a:highlight>
                <a:srgbClr val="FFFFFF"/>
              </a:highlight>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52384468a1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152384468a1_0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Additionally, the US spends more money on healthcare than many other countries with universal healthcare systems. The last data point was in 2018 when the US was spending 16.9% of its GDP on healthcare, but the latest data suggests that number has increased to 19%.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So you might think that more spending is better health right? Well you’d be wrong!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52384468a1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152384468a1_0_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you can see, we spend significantly more but significantly performed worse. This is from the 2021 Commonwealth study, where US ranked 11 out of 11 in a comprehensive assessment of healthcare systems compared to other OECD nations.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There are several studies now that all show the US ranks very low on healthcare, while spending way too much per capita.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52384468a1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52384468a1_0_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get into the commonwealth study’s findings</a:t>
            </a:r>
            <a:r>
              <a:rPr lang="en"/>
              <a:t>: 1. Life expectancy is one of the lowest compared to other OECD countries.</a:t>
            </a:r>
            <a:endParaRPr/>
          </a:p>
          <a:p>
            <a:pPr indent="0" lvl="0" marL="0" rtl="0" algn="l">
              <a:lnSpc>
                <a:spcPct val="100000"/>
              </a:lnSpc>
              <a:spcBef>
                <a:spcPts val="0"/>
              </a:spcBef>
              <a:spcAft>
                <a:spcPts val="0"/>
              </a:spcAft>
              <a:buSzPts val="1100"/>
              <a:buNone/>
            </a:pPr>
            <a:r>
              <a:rPr lang="en"/>
              <a:t>Additionally, infant mortality is one of the highest compared to other OECD countries.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52384468a1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152384468a1_0_3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addition, maternal mortality is not only the highest compared to OECD, but we are the only country where Maternal Mortality is </a:t>
            </a:r>
            <a:r>
              <a:rPr lang="en" u="sng"/>
              <a:t>RISING over the past 22 years.</a:t>
            </a:r>
            <a:r>
              <a:rPr lang="en"/>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52384468a1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152384468a1_0_3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rgbClr val="393D40"/>
                </a:solidFill>
                <a:highlight>
                  <a:srgbClr val="FFFFFF"/>
                </a:highlight>
              </a:rPr>
              <a:t>Even though the ACA set out to </a:t>
            </a:r>
            <a:r>
              <a:rPr lang="en">
                <a:solidFill>
                  <a:srgbClr val="393D40"/>
                </a:solidFill>
                <a:highlight>
                  <a:srgbClr val="FFFFFF"/>
                </a:highlight>
              </a:rPr>
              <a:t>address</a:t>
            </a:r>
            <a:r>
              <a:rPr lang="en">
                <a:solidFill>
                  <a:srgbClr val="393D40"/>
                </a:solidFill>
                <a:highlight>
                  <a:srgbClr val="FFFFFF"/>
                </a:highlight>
              </a:rPr>
              <a:t> the high uninsured population, it did not go far enough. 27 million people were still uninsured in 2016, when the ACA had it’s strongest effects on uninsurance rates.</a:t>
            </a:r>
            <a:r>
              <a:rPr lang="en">
                <a:solidFill>
                  <a:srgbClr val="393D40"/>
                </a:solidFill>
                <a:highlight>
                  <a:srgbClr val="FFFFFF"/>
                </a:highlight>
              </a:rPr>
              <a:t> </a:t>
            </a:r>
            <a:endParaRPr>
              <a:solidFill>
                <a:srgbClr val="393D40"/>
              </a:solidFill>
              <a:highlight>
                <a:srgbClr val="FFFFFF"/>
              </a:highlight>
            </a:endParaRPr>
          </a:p>
          <a:p>
            <a:pPr indent="0" lvl="0" marL="0" rtl="0" algn="l">
              <a:lnSpc>
                <a:spcPct val="100000"/>
              </a:lnSpc>
              <a:spcBef>
                <a:spcPts val="0"/>
              </a:spcBef>
              <a:spcAft>
                <a:spcPts val="0"/>
              </a:spcAft>
              <a:buSzPts val="1100"/>
              <a:buNone/>
            </a:pPr>
            <a:r>
              <a:t/>
            </a:r>
            <a:endParaRPr>
              <a:solidFill>
                <a:srgbClr val="393D40"/>
              </a:solidFill>
              <a:highlight>
                <a:srgbClr val="FFFFFF"/>
              </a:highlight>
            </a:endParaRPr>
          </a:p>
          <a:p>
            <a:pPr indent="0" lvl="0" marL="0" rtl="0" algn="l">
              <a:lnSpc>
                <a:spcPct val="100000"/>
              </a:lnSpc>
              <a:spcBef>
                <a:spcPts val="0"/>
              </a:spcBef>
              <a:spcAft>
                <a:spcPts val="0"/>
              </a:spcAft>
              <a:buSzPts val="1100"/>
              <a:buNone/>
            </a:pPr>
            <a:r>
              <a:rPr lang="en">
                <a:solidFill>
                  <a:srgbClr val="393D40"/>
                </a:solidFill>
                <a:highlight>
                  <a:srgbClr val="FFFFFF"/>
                </a:highlight>
              </a:rPr>
              <a:t>This number has continued to rise, especially during the COVID-19 pandemic –a time when people needed health insurance the most. </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0" name="Google Shape;60;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4" name="Shape 64"/>
        <p:cNvGrpSpPr/>
        <p:nvPr/>
      </p:nvGrpSpPr>
      <p:grpSpPr>
        <a:xfrm>
          <a:off x="0" y="0"/>
          <a:ext cx="0" cy="0"/>
          <a:chOff x="0" y="0"/>
          <a:chExt cx="0" cy="0"/>
        </a:xfrm>
      </p:grpSpPr>
      <p:sp>
        <p:nvSpPr>
          <p:cNvPr id="65" name="Google Shape;65;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6" name="Google Shape;66;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7" name="Google Shape;67;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8" name="Google Shape;6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71" name="Google Shape;7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4" name="Google Shape;7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7" name="Google Shape;77;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8" name="Google Shape;7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81" name="Google Shape;8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5" name="Google Shape;85;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7" name="Google Shape;8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90" name="Google Shape;9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93" name="Google Shape;93;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1.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1.png"/><Relationship Id="rId6"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1.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1.png"/><Relationship Id="rId5"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1.png"/><Relationship Id="rId5"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1.png"/><Relationship Id="rId5"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34.png"/><Relationship Id="rId6" Type="http://schemas.openxmlformats.org/officeDocument/2006/relationships/image" Target="../media/image36.png"/><Relationship Id="rId7" Type="http://schemas.openxmlformats.org/officeDocument/2006/relationships/image" Target="../media/image39.png"/><Relationship Id="rId8"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33.png"/><Relationship Id="rId6"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hyperlink" Target="https://worldpopulationreview.com/country-rankings/countries-with-universal-healthcar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hyperlink" Target="https://default.salsalabs.org/T12a4db9f-00be-48cf-b6a1-a3f1306663a2/6ddd1147-a811-40ff-86d7-c5d43cd92de9" TargetMode="External"/><Relationship Id="rId6" Type="http://schemas.openxmlformats.org/officeDocument/2006/relationships/hyperlink" Target="https://doi.org/10.1016/S0140-6736(19)33019-3" TargetMode="External"/><Relationship Id="rId7" Type="http://schemas.openxmlformats.org/officeDocument/2006/relationships/image" Target="../media/image5.png"/><Relationship Id="rId8"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3.png"/><Relationship Id="rId6"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hyperlink" Target="http://www.youtube.com/watch?v=iBBP7O17BtY" TargetMode="External"/><Relationship Id="rId6" Type="http://schemas.openxmlformats.org/officeDocument/2006/relationships/image" Target="../media/image4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Roboto"/>
                <a:ea typeface="Roboto"/>
                <a:cs typeface="Roboto"/>
                <a:sym typeface="Roboto"/>
              </a:rPr>
              <a:t>Resolution to Support Medicare For All</a:t>
            </a:r>
            <a:endParaRPr>
              <a:latin typeface="Roboto"/>
              <a:ea typeface="Roboto"/>
              <a:cs typeface="Roboto"/>
              <a:sym typeface="Roboto"/>
            </a:endParaRPr>
          </a:p>
        </p:txBody>
      </p:sp>
      <p:sp>
        <p:nvSpPr>
          <p:cNvPr id="100" name="Google Shape;100;p25"/>
          <p:cNvSpPr txBox="1"/>
          <p:nvPr>
            <p:ph idx="1" type="subTitle"/>
          </p:nvPr>
        </p:nvSpPr>
        <p:spPr>
          <a:xfrm>
            <a:off x="311700" y="2834125"/>
            <a:ext cx="8520600" cy="16575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Presented by medical students &amp; Kent residents:</a:t>
            </a:r>
            <a:endParaRPr/>
          </a:p>
          <a:p>
            <a:pPr indent="-406400" lvl="0" marL="457200" rtl="0" algn="ctr">
              <a:spcBef>
                <a:spcPts val="0"/>
              </a:spcBef>
              <a:spcAft>
                <a:spcPts val="0"/>
              </a:spcAft>
              <a:buSzPts val="2800"/>
              <a:buChar char="-"/>
            </a:pPr>
            <a:r>
              <a:rPr lang="en"/>
              <a:t>Max Brockwell</a:t>
            </a:r>
            <a:endParaRPr/>
          </a:p>
          <a:p>
            <a:pPr indent="-406400" lvl="0" marL="457200" rtl="0" algn="ctr">
              <a:spcBef>
                <a:spcPts val="0"/>
              </a:spcBef>
              <a:spcAft>
                <a:spcPts val="0"/>
              </a:spcAft>
              <a:buSzPts val="2800"/>
              <a:buChar char="-"/>
            </a:pPr>
            <a:r>
              <a:rPr lang="en"/>
              <a:t>James Moore</a:t>
            </a:r>
            <a:endParaRPr/>
          </a:p>
          <a:p>
            <a:pPr indent="-406400" lvl="0" marL="457200" rtl="0" algn="ctr">
              <a:spcBef>
                <a:spcPts val="0"/>
              </a:spcBef>
              <a:spcAft>
                <a:spcPts val="0"/>
              </a:spcAft>
              <a:buSzPts val="2800"/>
              <a:buChar char="-"/>
            </a:pPr>
            <a:r>
              <a:rPr lang="en"/>
              <a:t>Michael Massey</a:t>
            </a:r>
            <a:endParaRPr/>
          </a:p>
        </p:txBody>
      </p:sp>
      <p:sp>
        <p:nvSpPr>
          <p:cNvPr id="101" name="Google Shape;101;p25"/>
          <p:cNvSpPr/>
          <p:nvPr/>
        </p:nvSpPr>
        <p:spPr>
          <a:xfrm>
            <a:off x="-11750" y="4494600"/>
            <a:ext cx="9144000" cy="6489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2" name="Google Shape;102;p25"/>
          <p:cNvPicPr preferRelativeResize="0"/>
          <p:nvPr/>
        </p:nvPicPr>
        <p:blipFill rotWithShape="1">
          <a:blip r:embed="rId4">
            <a:alphaModFix/>
          </a:blip>
          <a:srcRect b="0" l="0" r="0" t="0"/>
          <a:stretch/>
        </p:blipFill>
        <p:spPr>
          <a:xfrm>
            <a:off x="95250" y="4491650"/>
            <a:ext cx="2105026" cy="632325"/>
          </a:xfrm>
          <a:prstGeom prst="rect">
            <a:avLst/>
          </a:prstGeom>
          <a:noFill/>
          <a:ln>
            <a:noFill/>
          </a:ln>
        </p:spPr>
      </p:pic>
      <p:pic>
        <p:nvPicPr>
          <p:cNvPr id="103" name="Google Shape;103;p25"/>
          <p:cNvPicPr preferRelativeResize="0"/>
          <p:nvPr/>
        </p:nvPicPr>
        <p:blipFill rotWithShape="1">
          <a:blip r:embed="rId5">
            <a:alphaModFix/>
          </a:blip>
          <a:srcRect b="0" l="0" r="0" t="0"/>
          <a:stretch/>
        </p:blipFill>
        <p:spPr>
          <a:xfrm>
            <a:off x="6272425" y="4491638"/>
            <a:ext cx="2697889" cy="63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3" name="Google Shape;193;p34"/>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194" name="Google Shape;194;p34"/>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195" name="Google Shape;195;p34"/>
          <p:cNvSpPr txBox="1"/>
          <p:nvPr>
            <p:ph idx="4294967295"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89B6FF"/>
                </a:solidFill>
                <a:latin typeface="Roboto"/>
                <a:ea typeface="Roboto"/>
                <a:cs typeface="Roboto"/>
                <a:sym typeface="Roboto"/>
              </a:rPr>
              <a:t>What does that money get us?</a:t>
            </a:r>
            <a:endParaRPr b="1">
              <a:solidFill>
                <a:srgbClr val="89B6FF"/>
              </a:solidFill>
              <a:latin typeface="Roboto"/>
              <a:ea typeface="Roboto"/>
              <a:cs typeface="Roboto"/>
              <a:sym typeface="Roboto"/>
            </a:endParaRPr>
          </a:p>
        </p:txBody>
      </p:sp>
      <p:pic>
        <p:nvPicPr>
          <p:cNvPr id="196" name="Google Shape;196;p34"/>
          <p:cNvPicPr preferRelativeResize="0"/>
          <p:nvPr/>
        </p:nvPicPr>
        <p:blipFill>
          <a:blip r:embed="rId5">
            <a:alphaModFix/>
          </a:blip>
          <a:stretch>
            <a:fillRect/>
          </a:stretch>
        </p:blipFill>
        <p:spPr>
          <a:xfrm>
            <a:off x="1319675" y="685225"/>
            <a:ext cx="6504653" cy="36903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FCA040"/>
                </a:solidFill>
                <a:latin typeface="Roboto"/>
                <a:ea typeface="Roboto"/>
                <a:cs typeface="Roboto"/>
                <a:sym typeface="Roboto"/>
              </a:rPr>
              <a:t>Why is our system so broken?</a:t>
            </a:r>
            <a:endParaRPr b="1">
              <a:solidFill>
                <a:srgbClr val="FCA040"/>
              </a:solidFill>
              <a:latin typeface="Roboto"/>
              <a:ea typeface="Roboto"/>
              <a:cs typeface="Roboto"/>
              <a:sym typeface="Roboto"/>
            </a:endParaRPr>
          </a:p>
        </p:txBody>
      </p:sp>
      <p:pic>
        <p:nvPicPr>
          <p:cNvPr id="202" name="Google Shape;202;p35"/>
          <p:cNvPicPr preferRelativeResize="0"/>
          <p:nvPr/>
        </p:nvPicPr>
        <p:blipFill rotWithShape="1">
          <a:blip r:embed="rId3">
            <a:alphaModFix/>
          </a:blip>
          <a:srcRect b="0" l="0" r="0" t="0"/>
          <a:stretch/>
        </p:blipFill>
        <p:spPr>
          <a:xfrm>
            <a:off x="1913913" y="572700"/>
            <a:ext cx="5292669" cy="3998099"/>
          </a:xfrm>
          <a:prstGeom prst="rect">
            <a:avLst/>
          </a:prstGeom>
          <a:noFill/>
          <a:ln>
            <a:noFill/>
          </a:ln>
        </p:spPr>
      </p:pic>
      <p:sp>
        <p:nvSpPr>
          <p:cNvPr id="203" name="Google Shape;203;p35"/>
          <p:cNvSpPr txBox="1"/>
          <p:nvPr/>
        </p:nvSpPr>
        <p:spPr>
          <a:xfrm>
            <a:off x="7092875" y="4233600"/>
            <a:ext cx="1984500" cy="26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Source: PNHP-NY Metro and Campaign for NY Health</a:t>
            </a:r>
            <a:endParaRPr b="0" i="0" sz="800" u="none" cap="none" strike="noStrike">
              <a:solidFill>
                <a:srgbClr val="000000"/>
              </a:solidFill>
              <a:latin typeface="Arial"/>
              <a:ea typeface="Arial"/>
              <a:cs typeface="Arial"/>
              <a:sym typeface="Arial"/>
            </a:endParaRPr>
          </a:p>
        </p:txBody>
      </p:sp>
      <p:sp>
        <p:nvSpPr>
          <p:cNvPr id="204" name="Google Shape;204;p35"/>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5" name="Google Shape;205;p35"/>
          <p:cNvPicPr preferRelativeResize="0"/>
          <p:nvPr/>
        </p:nvPicPr>
        <p:blipFill rotWithShape="1">
          <a:blip r:embed="rId4">
            <a:alphaModFix/>
          </a:blip>
          <a:srcRect b="0" l="0" r="0" t="0"/>
          <a:stretch/>
        </p:blipFill>
        <p:spPr>
          <a:xfrm>
            <a:off x="95250" y="4567850"/>
            <a:ext cx="2105026" cy="632325"/>
          </a:xfrm>
          <a:prstGeom prst="rect">
            <a:avLst/>
          </a:prstGeom>
          <a:noFill/>
          <a:ln>
            <a:noFill/>
          </a:ln>
        </p:spPr>
      </p:pic>
      <p:pic>
        <p:nvPicPr>
          <p:cNvPr id="206" name="Google Shape;206;p35"/>
          <p:cNvPicPr preferRelativeResize="0"/>
          <p:nvPr/>
        </p:nvPicPr>
        <p:blipFill rotWithShape="1">
          <a:blip r:embed="rId5">
            <a:alphaModFix/>
          </a:blip>
          <a:srcRect b="0" l="0" r="0" t="0"/>
          <a:stretch/>
        </p:blipFill>
        <p:spPr>
          <a:xfrm>
            <a:off x="6272425" y="4567838"/>
            <a:ext cx="2697889" cy="632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FCA040"/>
                </a:solidFill>
                <a:latin typeface="Roboto"/>
                <a:ea typeface="Roboto"/>
                <a:cs typeface="Roboto"/>
                <a:sym typeface="Roboto"/>
              </a:rPr>
              <a:t>Effects of our broken system: Financial Hardship</a:t>
            </a:r>
            <a:endParaRPr b="1">
              <a:solidFill>
                <a:srgbClr val="FCA040"/>
              </a:solidFill>
              <a:latin typeface="Roboto"/>
              <a:ea typeface="Roboto"/>
              <a:cs typeface="Roboto"/>
              <a:sym typeface="Roboto"/>
            </a:endParaRPr>
          </a:p>
        </p:txBody>
      </p:sp>
      <p:pic>
        <p:nvPicPr>
          <p:cNvPr id="212" name="Google Shape;212;p36"/>
          <p:cNvPicPr preferRelativeResize="0"/>
          <p:nvPr/>
        </p:nvPicPr>
        <p:blipFill rotWithShape="1">
          <a:blip r:embed="rId3">
            <a:alphaModFix/>
          </a:blip>
          <a:srcRect b="0" l="0" r="0" t="0"/>
          <a:stretch/>
        </p:blipFill>
        <p:spPr>
          <a:xfrm>
            <a:off x="-11750" y="842550"/>
            <a:ext cx="5636225" cy="2809575"/>
          </a:xfrm>
          <a:prstGeom prst="rect">
            <a:avLst/>
          </a:prstGeom>
          <a:noFill/>
          <a:ln>
            <a:noFill/>
          </a:ln>
        </p:spPr>
      </p:pic>
      <p:pic>
        <p:nvPicPr>
          <p:cNvPr id="213" name="Google Shape;213;p36"/>
          <p:cNvPicPr preferRelativeResize="0"/>
          <p:nvPr/>
        </p:nvPicPr>
        <p:blipFill rotWithShape="1">
          <a:blip r:embed="rId4">
            <a:alphaModFix/>
          </a:blip>
          <a:srcRect b="0" l="0" r="0" t="0"/>
          <a:stretch/>
        </p:blipFill>
        <p:spPr>
          <a:xfrm>
            <a:off x="5845000" y="983000"/>
            <a:ext cx="3308949" cy="2481712"/>
          </a:xfrm>
          <a:prstGeom prst="rect">
            <a:avLst/>
          </a:prstGeom>
          <a:noFill/>
          <a:ln>
            <a:noFill/>
          </a:ln>
        </p:spPr>
      </p:pic>
      <p:sp>
        <p:nvSpPr>
          <p:cNvPr id="214" name="Google Shape;214;p36"/>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5" name="Google Shape;215;p36"/>
          <p:cNvPicPr preferRelativeResize="0"/>
          <p:nvPr/>
        </p:nvPicPr>
        <p:blipFill rotWithShape="1">
          <a:blip r:embed="rId5">
            <a:alphaModFix/>
          </a:blip>
          <a:srcRect b="0" l="0" r="0" t="0"/>
          <a:stretch/>
        </p:blipFill>
        <p:spPr>
          <a:xfrm>
            <a:off x="95250" y="4567850"/>
            <a:ext cx="2105026" cy="632325"/>
          </a:xfrm>
          <a:prstGeom prst="rect">
            <a:avLst/>
          </a:prstGeom>
          <a:noFill/>
          <a:ln>
            <a:noFill/>
          </a:ln>
        </p:spPr>
      </p:pic>
      <p:pic>
        <p:nvPicPr>
          <p:cNvPr id="216" name="Google Shape;216;p36"/>
          <p:cNvPicPr preferRelativeResize="0"/>
          <p:nvPr/>
        </p:nvPicPr>
        <p:blipFill rotWithShape="1">
          <a:blip r:embed="rId6">
            <a:alphaModFix/>
          </a:blip>
          <a:srcRect b="0" l="0" r="0" t="0"/>
          <a:stretch/>
        </p:blipFill>
        <p:spPr>
          <a:xfrm>
            <a:off x="6272425" y="4567838"/>
            <a:ext cx="2697889" cy="632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FCA040"/>
                </a:solidFill>
                <a:latin typeface="Roboto"/>
                <a:ea typeface="Roboto"/>
                <a:cs typeface="Roboto"/>
                <a:sym typeface="Roboto"/>
              </a:rPr>
              <a:t>Effects of our broken system: Delayed Care</a:t>
            </a:r>
            <a:endParaRPr b="1">
              <a:solidFill>
                <a:srgbClr val="FCA040"/>
              </a:solidFill>
              <a:latin typeface="Roboto"/>
              <a:ea typeface="Roboto"/>
              <a:cs typeface="Roboto"/>
              <a:sym typeface="Roboto"/>
            </a:endParaRPr>
          </a:p>
        </p:txBody>
      </p:sp>
      <p:pic>
        <p:nvPicPr>
          <p:cNvPr id="222" name="Google Shape;222;p37"/>
          <p:cNvPicPr preferRelativeResize="0"/>
          <p:nvPr/>
        </p:nvPicPr>
        <p:blipFill rotWithShape="1">
          <a:blip r:embed="rId3">
            <a:alphaModFix/>
          </a:blip>
          <a:srcRect b="0" l="0" r="0" t="0"/>
          <a:stretch/>
        </p:blipFill>
        <p:spPr>
          <a:xfrm>
            <a:off x="152400" y="725100"/>
            <a:ext cx="4231499" cy="3173625"/>
          </a:xfrm>
          <a:prstGeom prst="rect">
            <a:avLst/>
          </a:prstGeom>
          <a:noFill/>
          <a:ln>
            <a:noFill/>
          </a:ln>
        </p:spPr>
      </p:pic>
      <p:pic>
        <p:nvPicPr>
          <p:cNvPr id="223" name="Google Shape;223;p37"/>
          <p:cNvPicPr preferRelativeResize="0"/>
          <p:nvPr/>
        </p:nvPicPr>
        <p:blipFill rotWithShape="1">
          <a:blip r:embed="rId4">
            <a:alphaModFix/>
          </a:blip>
          <a:srcRect b="0" l="0" r="0" t="0"/>
          <a:stretch/>
        </p:blipFill>
        <p:spPr>
          <a:xfrm>
            <a:off x="4760100" y="725100"/>
            <a:ext cx="4231499" cy="3173625"/>
          </a:xfrm>
          <a:prstGeom prst="rect">
            <a:avLst/>
          </a:prstGeom>
          <a:noFill/>
          <a:ln>
            <a:noFill/>
          </a:ln>
        </p:spPr>
      </p:pic>
      <p:sp>
        <p:nvSpPr>
          <p:cNvPr id="224" name="Google Shape;224;p37"/>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5" name="Google Shape;225;p37"/>
          <p:cNvPicPr preferRelativeResize="0"/>
          <p:nvPr/>
        </p:nvPicPr>
        <p:blipFill rotWithShape="1">
          <a:blip r:embed="rId5">
            <a:alphaModFix/>
          </a:blip>
          <a:srcRect b="0" l="0" r="0" t="0"/>
          <a:stretch/>
        </p:blipFill>
        <p:spPr>
          <a:xfrm>
            <a:off x="95250" y="4567850"/>
            <a:ext cx="2105026" cy="632325"/>
          </a:xfrm>
          <a:prstGeom prst="rect">
            <a:avLst/>
          </a:prstGeom>
          <a:noFill/>
          <a:ln>
            <a:noFill/>
          </a:ln>
        </p:spPr>
      </p:pic>
      <p:pic>
        <p:nvPicPr>
          <p:cNvPr id="226" name="Google Shape;226;p37"/>
          <p:cNvPicPr preferRelativeResize="0"/>
          <p:nvPr/>
        </p:nvPicPr>
        <p:blipFill rotWithShape="1">
          <a:blip r:embed="rId6">
            <a:alphaModFix/>
          </a:blip>
          <a:srcRect b="0" l="0" r="0" t="0"/>
          <a:stretch/>
        </p:blipFill>
        <p:spPr>
          <a:xfrm>
            <a:off x="6272425" y="4567838"/>
            <a:ext cx="2697889" cy="632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8"/>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spcBef>
                <a:spcPts val="0"/>
              </a:spcBef>
              <a:spcAft>
                <a:spcPts val="0"/>
              </a:spcAft>
              <a:buSzPts val="3000"/>
              <a:buNone/>
            </a:pPr>
            <a:r>
              <a:rPr b="1" lang="en">
                <a:solidFill>
                  <a:srgbClr val="FCA040"/>
                </a:solidFill>
                <a:latin typeface="Roboto"/>
                <a:ea typeface="Roboto"/>
                <a:cs typeface="Roboto"/>
                <a:sym typeface="Roboto"/>
              </a:rPr>
              <a:t>Effects of our broken system: Delayed Care</a:t>
            </a:r>
            <a:endParaRPr b="1">
              <a:solidFill>
                <a:srgbClr val="FCA040"/>
              </a:solidFill>
              <a:latin typeface="Roboto"/>
              <a:ea typeface="Roboto"/>
              <a:cs typeface="Roboto"/>
              <a:sym typeface="Roboto"/>
            </a:endParaRPr>
          </a:p>
        </p:txBody>
      </p:sp>
      <p:sp>
        <p:nvSpPr>
          <p:cNvPr id="232" name="Google Shape;232;p38"/>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3" name="Google Shape;233;p38"/>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234" name="Google Shape;234;p38"/>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pic>
        <p:nvPicPr>
          <p:cNvPr id="235" name="Google Shape;235;p38"/>
          <p:cNvPicPr preferRelativeResize="0"/>
          <p:nvPr/>
        </p:nvPicPr>
        <p:blipFill>
          <a:blip r:embed="rId5">
            <a:alphaModFix/>
          </a:blip>
          <a:stretch>
            <a:fillRect/>
          </a:stretch>
        </p:blipFill>
        <p:spPr>
          <a:xfrm>
            <a:off x="976163" y="572700"/>
            <a:ext cx="7168162" cy="39980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9"/>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spcBef>
                <a:spcPts val="0"/>
              </a:spcBef>
              <a:spcAft>
                <a:spcPts val="0"/>
              </a:spcAft>
              <a:buSzPts val="3000"/>
              <a:buNone/>
            </a:pPr>
            <a:r>
              <a:rPr b="1" lang="en">
                <a:solidFill>
                  <a:srgbClr val="FCA040"/>
                </a:solidFill>
                <a:latin typeface="Roboto"/>
                <a:ea typeface="Roboto"/>
                <a:cs typeface="Roboto"/>
                <a:sym typeface="Roboto"/>
              </a:rPr>
              <a:t>Effects of our broken system: Delayed Care</a:t>
            </a:r>
            <a:endParaRPr b="1">
              <a:solidFill>
                <a:srgbClr val="FCA040"/>
              </a:solidFill>
              <a:latin typeface="Roboto"/>
              <a:ea typeface="Roboto"/>
              <a:cs typeface="Roboto"/>
              <a:sym typeface="Roboto"/>
            </a:endParaRPr>
          </a:p>
        </p:txBody>
      </p:sp>
      <p:sp>
        <p:nvSpPr>
          <p:cNvPr id="241" name="Google Shape;241;p39"/>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2" name="Google Shape;242;p39"/>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243" name="Google Shape;243;p39"/>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pic>
        <p:nvPicPr>
          <p:cNvPr id="244" name="Google Shape;244;p39"/>
          <p:cNvPicPr preferRelativeResize="0"/>
          <p:nvPr/>
        </p:nvPicPr>
        <p:blipFill>
          <a:blip r:embed="rId5">
            <a:alphaModFix/>
          </a:blip>
          <a:stretch>
            <a:fillRect/>
          </a:stretch>
        </p:blipFill>
        <p:spPr>
          <a:xfrm>
            <a:off x="95250" y="1219838"/>
            <a:ext cx="8839201" cy="27008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0"/>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FCA040"/>
                </a:solidFill>
                <a:latin typeface="Roboto"/>
                <a:ea typeface="Roboto"/>
                <a:cs typeface="Roboto"/>
                <a:sym typeface="Roboto"/>
              </a:rPr>
              <a:t>Effects of our broken system: Unnecessary Death</a:t>
            </a:r>
            <a:endParaRPr b="1">
              <a:solidFill>
                <a:srgbClr val="FCA040"/>
              </a:solidFill>
              <a:latin typeface="Roboto"/>
              <a:ea typeface="Roboto"/>
              <a:cs typeface="Roboto"/>
              <a:sym typeface="Roboto"/>
            </a:endParaRPr>
          </a:p>
        </p:txBody>
      </p:sp>
      <p:pic>
        <p:nvPicPr>
          <p:cNvPr id="250" name="Google Shape;250;p40"/>
          <p:cNvPicPr preferRelativeResize="0"/>
          <p:nvPr/>
        </p:nvPicPr>
        <p:blipFill rotWithShape="1">
          <a:blip r:embed="rId3">
            <a:alphaModFix/>
          </a:blip>
          <a:srcRect b="0" l="0" r="0" t="0"/>
          <a:stretch/>
        </p:blipFill>
        <p:spPr>
          <a:xfrm>
            <a:off x="201800" y="1037250"/>
            <a:ext cx="3894676" cy="2921000"/>
          </a:xfrm>
          <a:prstGeom prst="rect">
            <a:avLst/>
          </a:prstGeom>
          <a:noFill/>
          <a:ln>
            <a:noFill/>
          </a:ln>
        </p:spPr>
      </p:pic>
      <p:sp>
        <p:nvSpPr>
          <p:cNvPr id="251" name="Google Shape;251;p40"/>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p40"/>
          <p:cNvPicPr preferRelativeResize="0"/>
          <p:nvPr/>
        </p:nvPicPr>
        <p:blipFill>
          <a:blip r:embed="rId4">
            <a:alphaModFix/>
          </a:blip>
          <a:stretch>
            <a:fillRect/>
          </a:stretch>
        </p:blipFill>
        <p:spPr>
          <a:xfrm>
            <a:off x="4399976" y="1037250"/>
            <a:ext cx="4514274" cy="2921001"/>
          </a:xfrm>
          <a:prstGeom prst="rect">
            <a:avLst/>
          </a:prstGeom>
          <a:noFill/>
          <a:ln>
            <a:noFill/>
          </a:ln>
        </p:spPr>
      </p:pic>
      <p:pic>
        <p:nvPicPr>
          <p:cNvPr id="253" name="Google Shape;253;p40"/>
          <p:cNvPicPr preferRelativeResize="0"/>
          <p:nvPr/>
        </p:nvPicPr>
        <p:blipFill>
          <a:blip r:embed="rId5">
            <a:alphaModFix/>
          </a:blip>
          <a:stretch>
            <a:fillRect/>
          </a:stretch>
        </p:blipFill>
        <p:spPr>
          <a:xfrm>
            <a:off x="1148400" y="3958250"/>
            <a:ext cx="6677025" cy="1219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1"/>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1"/>
          <p:cNvSpPr txBox="1"/>
          <p:nvPr>
            <p:ph idx="1" type="body"/>
          </p:nvPr>
        </p:nvSpPr>
        <p:spPr>
          <a:xfrm>
            <a:off x="1071700" y="1421575"/>
            <a:ext cx="7729200" cy="2301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89B6FF"/>
              </a:buClr>
              <a:buSzPts val="2400"/>
              <a:buFont typeface="Roboto Medium"/>
              <a:buAutoNum type="arabicPeriod"/>
            </a:pPr>
            <a:r>
              <a:rPr lang="en" sz="2400" strike="sngStrike">
                <a:solidFill>
                  <a:srgbClr val="89B6FF"/>
                </a:solidFill>
                <a:highlight>
                  <a:srgbClr val="263378"/>
                </a:highlight>
                <a:latin typeface="Roboto Medium"/>
                <a:ea typeface="Roboto Medium"/>
                <a:cs typeface="Roboto Medium"/>
                <a:sym typeface="Roboto Medium"/>
              </a:rPr>
              <a:t>State of affairs in the US healthcare system</a:t>
            </a:r>
            <a:endParaRPr sz="2400" strike="sngStrike">
              <a:solidFill>
                <a:srgbClr val="89B6FF"/>
              </a:solidFill>
              <a:highlight>
                <a:srgbClr val="263378"/>
              </a:highlight>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FCA040"/>
              </a:buClr>
              <a:buSzPts val="2400"/>
              <a:buFont typeface="Roboto Medium"/>
              <a:buAutoNum type="arabicPeriod"/>
            </a:pPr>
            <a:r>
              <a:rPr lang="en" sz="2400" strike="sngStrike">
                <a:solidFill>
                  <a:srgbClr val="FCA040"/>
                </a:solidFill>
                <a:highlight>
                  <a:srgbClr val="263378"/>
                </a:highlight>
                <a:latin typeface="Roboto Medium"/>
                <a:ea typeface="Roboto Medium"/>
                <a:cs typeface="Roboto Medium"/>
                <a:sym typeface="Roboto Medium"/>
              </a:rPr>
              <a:t>Effects of our broken system </a:t>
            </a:r>
            <a:endParaRPr sz="2400" strike="sngStrike">
              <a:solidFill>
                <a:srgbClr val="FCA040"/>
              </a:solidFill>
              <a:highlight>
                <a:srgbClr val="263378"/>
              </a:highlight>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00CDE3"/>
              </a:buClr>
              <a:buSzPts val="2400"/>
              <a:buFont typeface="Roboto Medium"/>
              <a:buAutoNum type="arabicPeriod"/>
            </a:pPr>
            <a:r>
              <a:rPr lang="en" sz="2400">
                <a:solidFill>
                  <a:srgbClr val="00CDE3"/>
                </a:solidFill>
                <a:highlight>
                  <a:srgbClr val="263378"/>
                </a:highlight>
                <a:latin typeface="Roboto Medium"/>
                <a:ea typeface="Roboto Medium"/>
                <a:cs typeface="Roboto Medium"/>
                <a:sym typeface="Roboto Medium"/>
              </a:rPr>
              <a:t>The solution: Improved Medicare For All!</a:t>
            </a:r>
            <a:endParaRPr sz="2400">
              <a:solidFill>
                <a:srgbClr val="00CDE3"/>
              </a:solidFill>
              <a:highlight>
                <a:srgbClr val="263378"/>
              </a:highlight>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FF2B00"/>
              </a:buClr>
              <a:buSzPts val="2400"/>
              <a:buFont typeface="Roboto Medium"/>
              <a:buAutoNum type="arabicPeriod"/>
            </a:pPr>
            <a:r>
              <a:rPr lang="en" sz="2400">
                <a:solidFill>
                  <a:srgbClr val="FF2B00"/>
                </a:solidFill>
                <a:highlight>
                  <a:srgbClr val="263378"/>
                </a:highlight>
                <a:latin typeface="Roboto Medium"/>
                <a:ea typeface="Roboto Medium"/>
                <a:cs typeface="Roboto Medium"/>
                <a:sym typeface="Roboto Medium"/>
              </a:rPr>
              <a:t>The opposition &amp; mythbusting counter-arguments</a:t>
            </a:r>
            <a:endParaRPr sz="2400">
              <a:solidFill>
                <a:srgbClr val="FF2B00"/>
              </a:solidFill>
              <a:highlight>
                <a:srgbClr val="263378"/>
              </a:highlight>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84E5AC"/>
              </a:buClr>
              <a:buSzPts val="2400"/>
              <a:buFont typeface="Roboto Medium"/>
              <a:buAutoNum type="arabicPeriod"/>
            </a:pPr>
            <a:r>
              <a:rPr lang="en" sz="2400">
                <a:solidFill>
                  <a:srgbClr val="84E5AC"/>
                </a:solidFill>
                <a:highlight>
                  <a:srgbClr val="263378"/>
                </a:highlight>
                <a:latin typeface="Roboto Medium"/>
                <a:ea typeface="Roboto Medium"/>
                <a:cs typeface="Roboto Medium"/>
                <a:sym typeface="Roboto Medium"/>
              </a:rPr>
              <a:t>Summary</a:t>
            </a:r>
            <a:r>
              <a:rPr lang="en" sz="2400">
                <a:solidFill>
                  <a:srgbClr val="84E5AC"/>
                </a:solidFill>
                <a:highlight>
                  <a:srgbClr val="263378"/>
                </a:highlight>
                <a:latin typeface="Roboto Medium"/>
                <a:ea typeface="Roboto Medium"/>
                <a:cs typeface="Roboto Medium"/>
                <a:sym typeface="Roboto Medium"/>
              </a:rPr>
              <a:t> &amp; a call to action!</a:t>
            </a:r>
            <a:endParaRPr sz="2400">
              <a:solidFill>
                <a:srgbClr val="84E5AC"/>
              </a:solidFill>
              <a:highlight>
                <a:srgbClr val="263378"/>
              </a:highlight>
              <a:latin typeface="Roboto Medium"/>
              <a:ea typeface="Roboto Medium"/>
              <a:cs typeface="Roboto Medium"/>
              <a:sym typeface="Roboto Medium"/>
            </a:endParaRPr>
          </a:p>
        </p:txBody>
      </p:sp>
      <p:sp>
        <p:nvSpPr>
          <p:cNvPr id="260" name="Google Shape;260;p41"/>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FFFFFF"/>
                </a:solidFill>
                <a:latin typeface="Roboto"/>
                <a:ea typeface="Roboto"/>
                <a:cs typeface="Roboto"/>
                <a:sym typeface="Roboto"/>
              </a:rPr>
              <a:t>Coming Up: Part Two</a:t>
            </a:r>
            <a:endParaRPr b="1">
              <a:solidFill>
                <a:srgbClr val="FFFFFF"/>
              </a:solidFill>
              <a:latin typeface="Roboto"/>
              <a:ea typeface="Roboto"/>
              <a:cs typeface="Roboto"/>
              <a:sym typeface="Roboto"/>
            </a:endParaRPr>
          </a:p>
        </p:txBody>
      </p:sp>
      <p:pic>
        <p:nvPicPr>
          <p:cNvPr id="261" name="Google Shape;261;p41"/>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262" name="Google Shape;262;p41"/>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263" name="Google Shape;263;p41"/>
          <p:cNvSpPr txBox="1"/>
          <p:nvPr/>
        </p:nvSpPr>
        <p:spPr>
          <a:xfrm>
            <a:off x="58100" y="1603200"/>
            <a:ext cx="14508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strike="sngStrike">
                <a:solidFill>
                  <a:srgbClr val="89B6FF"/>
                </a:solidFill>
                <a:latin typeface="Roboto"/>
                <a:ea typeface="Roboto"/>
                <a:cs typeface="Roboto"/>
                <a:sym typeface="Roboto"/>
              </a:rPr>
              <a:t>Part </a:t>
            </a:r>
            <a:r>
              <a:rPr lang="en" sz="1500" strike="sngStrike">
                <a:solidFill>
                  <a:srgbClr val="FCA040"/>
                </a:solidFill>
                <a:latin typeface="Roboto"/>
                <a:ea typeface="Roboto"/>
                <a:cs typeface="Roboto"/>
                <a:sym typeface="Roboto"/>
              </a:rPr>
              <a:t>One</a:t>
            </a:r>
            <a:endParaRPr sz="1500" strike="sngStrike">
              <a:solidFill>
                <a:srgbClr val="FCA040"/>
              </a:solidFill>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rPr lang="en" sz="1500">
                <a:solidFill>
                  <a:srgbClr val="00CDE3"/>
                </a:solidFill>
                <a:latin typeface="Roboto"/>
                <a:ea typeface="Roboto"/>
                <a:cs typeface="Roboto"/>
                <a:sym typeface="Roboto"/>
              </a:rPr>
              <a:t>Part Two</a:t>
            </a:r>
            <a:r>
              <a:rPr lang="en" sz="1500">
                <a:solidFill>
                  <a:srgbClr val="00CDE3"/>
                </a:solidFill>
                <a:latin typeface="Roboto"/>
                <a:ea typeface="Roboto"/>
                <a:cs typeface="Roboto"/>
                <a:sym typeface="Roboto"/>
              </a:rPr>
              <a:t> →</a:t>
            </a:r>
            <a:endParaRPr sz="1500">
              <a:solidFill>
                <a:srgbClr val="00CDE3"/>
              </a:solidFill>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rPr lang="en" sz="1500">
                <a:latin typeface="Roboto"/>
                <a:ea typeface="Roboto"/>
                <a:cs typeface="Roboto"/>
                <a:sym typeface="Roboto"/>
              </a:rPr>
              <a:t> </a:t>
            </a:r>
            <a:endParaRPr sz="1500">
              <a:latin typeface="Roboto"/>
              <a:ea typeface="Roboto"/>
              <a:cs typeface="Roboto"/>
              <a:sym typeface="Roboto"/>
            </a:endParaRPr>
          </a:p>
          <a:p>
            <a:pPr indent="0" lvl="0" marL="0" rtl="0" algn="l">
              <a:spcBef>
                <a:spcPts val="0"/>
              </a:spcBef>
              <a:spcAft>
                <a:spcPts val="0"/>
              </a:spcAft>
              <a:buNone/>
            </a:pPr>
            <a:r>
              <a:rPr lang="en" sz="1500">
                <a:solidFill>
                  <a:srgbClr val="FF2B00"/>
                </a:solidFill>
                <a:latin typeface="Roboto"/>
                <a:ea typeface="Roboto"/>
                <a:cs typeface="Roboto"/>
                <a:sym typeface="Roboto"/>
              </a:rPr>
              <a:t>Part </a:t>
            </a:r>
            <a:r>
              <a:rPr lang="en" sz="1500">
                <a:solidFill>
                  <a:srgbClr val="84E5AC"/>
                </a:solidFill>
                <a:latin typeface="Roboto"/>
                <a:ea typeface="Roboto"/>
                <a:cs typeface="Roboto"/>
                <a:sym typeface="Roboto"/>
              </a:rPr>
              <a:t>Three</a:t>
            </a:r>
            <a:endParaRPr sz="1500">
              <a:solidFill>
                <a:srgbClr val="84E5AC"/>
              </a:solidFill>
              <a:latin typeface="Roboto"/>
              <a:ea typeface="Roboto"/>
              <a:cs typeface="Roboto"/>
              <a:sym typeface="Roboto"/>
            </a:endParaRPr>
          </a:p>
        </p:txBody>
      </p:sp>
      <p:sp>
        <p:nvSpPr>
          <p:cNvPr id="264" name="Google Shape;264;p41"/>
          <p:cNvSpPr/>
          <p:nvPr/>
        </p:nvSpPr>
        <p:spPr>
          <a:xfrm>
            <a:off x="82550" y="2311675"/>
            <a:ext cx="7290000" cy="462300"/>
          </a:xfrm>
          <a:prstGeom prst="rect">
            <a:avLst/>
          </a:prstGeom>
          <a:noFill/>
          <a:ln cap="flat" cmpd="sng" w="38100">
            <a:solidFill>
              <a:srgbClr val="00CD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5" name="Google Shape;265;p41"/>
          <p:cNvPicPr preferRelativeResize="0"/>
          <p:nvPr/>
        </p:nvPicPr>
        <p:blipFill rotWithShape="1">
          <a:blip r:embed="rId5">
            <a:alphaModFix/>
          </a:blip>
          <a:srcRect b="0" l="26251" r="24752" t="0"/>
          <a:stretch/>
        </p:blipFill>
        <p:spPr>
          <a:xfrm>
            <a:off x="7732100" y="1173775"/>
            <a:ext cx="1400150" cy="1600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2"/>
          <p:cNvSpPr/>
          <p:nvPr/>
        </p:nvSpPr>
        <p:spPr>
          <a:xfrm>
            <a:off x="1825" y="456785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42"/>
          <p:cNvSpPr txBox="1"/>
          <p:nvPr>
            <p:ph idx="1" type="body"/>
          </p:nvPr>
        </p:nvSpPr>
        <p:spPr>
          <a:xfrm>
            <a:off x="429325" y="1116775"/>
            <a:ext cx="8289000" cy="27231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00CDE3"/>
              </a:buClr>
              <a:buSzPts val="2400"/>
              <a:buFont typeface="Roboto Medium"/>
              <a:buAutoNum type="arabicPeriod"/>
            </a:pPr>
            <a:r>
              <a:rPr lang="en" sz="2400">
                <a:solidFill>
                  <a:srgbClr val="00CDE3"/>
                </a:solidFill>
                <a:latin typeface="Roboto Medium"/>
                <a:ea typeface="Roboto Medium"/>
                <a:cs typeface="Roboto Medium"/>
                <a:sym typeface="Roboto Medium"/>
              </a:rPr>
              <a:t>Compare and Contrast Single Payer to Other Proposals</a:t>
            </a:r>
            <a:endParaRPr sz="2400">
              <a:solidFill>
                <a:srgbClr val="00CDE3"/>
              </a:solidFill>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00CDE3"/>
              </a:buClr>
              <a:buSzPts val="2400"/>
              <a:buFont typeface="Roboto Medium"/>
              <a:buAutoNum type="arabicPeriod"/>
            </a:pPr>
            <a:r>
              <a:rPr lang="en" sz="2400">
                <a:solidFill>
                  <a:srgbClr val="00CDE3"/>
                </a:solidFill>
                <a:latin typeface="Roboto Medium"/>
                <a:ea typeface="Roboto Medium"/>
                <a:cs typeface="Roboto Medium"/>
                <a:sym typeface="Roboto Medium"/>
              </a:rPr>
              <a:t>Emphasize the Importance of Single Payer</a:t>
            </a:r>
            <a:endParaRPr sz="2400">
              <a:solidFill>
                <a:srgbClr val="00CDE3"/>
              </a:solidFill>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00CDE3"/>
              </a:buClr>
              <a:buSzPts val="2400"/>
              <a:buFont typeface="Roboto Medium"/>
              <a:buAutoNum type="arabicPeriod"/>
            </a:pPr>
            <a:r>
              <a:rPr lang="en" sz="2400">
                <a:solidFill>
                  <a:srgbClr val="00CDE3"/>
                </a:solidFill>
                <a:latin typeface="Roboto Medium"/>
                <a:ea typeface="Roboto Medium"/>
                <a:cs typeface="Roboto Medium"/>
                <a:sym typeface="Roboto Medium"/>
              </a:rPr>
              <a:t>Outline of the Bill, Brief Look into the Entire Policy</a:t>
            </a:r>
            <a:endParaRPr sz="2400">
              <a:solidFill>
                <a:srgbClr val="00CDE3"/>
              </a:solidFill>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00CDE3"/>
              </a:buClr>
              <a:buSzPts val="2400"/>
              <a:buFont typeface="Roboto Medium"/>
              <a:buAutoNum type="arabicPeriod"/>
            </a:pPr>
            <a:r>
              <a:rPr lang="en" sz="2400">
                <a:solidFill>
                  <a:srgbClr val="00CDE3"/>
                </a:solidFill>
                <a:latin typeface="Roboto Medium"/>
                <a:ea typeface="Roboto Medium"/>
                <a:cs typeface="Roboto Medium"/>
                <a:sym typeface="Roboto Medium"/>
              </a:rPr>
              <a:t>Summary - Highlights of the Bill</a:t>
            </a:r>
            <a:endParaRPr sz="2400">
              <a:solidFill>
                <a:srgbClr val="00CDE3"/>
              </a:solidFill>
              <a:latin typeface="Roboto Medium"/>
              <a:ea typeface="Roboto Medium"/>
              <a:cs typeface="Roboto Medium"/>
              <a:sym typeface="Roboto Medium"/>
            </a:endParaRPr>
          </a:p>
        </p:txBody>
      </p:sp>
      <p:sp>
        <p:nvSpPr>
          <p:cNvPr id="272" name="Google Shape;272;p42"/>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FFFFFF"/>
                </a:solidFill>
                <a:latin typeface="Roboto"/>
                <a:ea typeface="Roboto"/>
                <a:cs typeface="Roboto"/>
                <a:sym typeface="Roboto"/>
              </a:rPr>
              <a:t>Part Two</a:t>
            </a:r>
            <a:r>
              <a:rPr b="1" lang="en">
                <a:solidFill>
                  <a:srgbClr val="FFFFFF"/>
                </a:solidFill>
                <a:latin typeface="Roboto"/>
                <a:ea typeface="Roboto"/>
                <a:cs typeface="Roboto"/>
                <a:sym typeface="Roboto"/>
              </a:rPr>
              <a:t>: The solution- Improved Medicare For All </a:t>
            </a:r>
            <a:endParaRPr b="1">
              <a:solidFill>
                <a:srgbClr val="FFFFFF"/>
              </a:solidFill>
              <a:latin typeface="Roboto"/>
              <a:ea typeface="Roboto"/>
              <a:cs typeface="Roboto"/>
              <a:sym typeface="Roboto"/>
            </a:endParaRPr>
          </a:p>
        </p:txBody>
      </p:sp>
      <p:pic>
        <p:nvPicPr>
          <p:cNvPr id="273" name="Google Shape;273;p42"/>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274" name="Google Shape;274;p42"/>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43"/>
          <p:cNvPicPr preferRelativeResize="0"/>
          <p:nvPr/>
        </p:nvPicPr>
        <p:blipFill>
          <a:blip r:embed="rId3">
            <a:alphaModFix/>
          </a:blip>
          <a:stretch>
            <a:fillRect/>
          </a:stretch>
        </p:blipFill>
        <p:spPr>
          <a:xfrm>
            <a:off x="247650" y="2899525"/>
            <a:ext cx="298700" cy="310199"/>
          </a:xfrm>
          <a:prstGeom prst="rect">
            <a:avLst/>
          </a:prstGeom>
          <a:noFill/>
          <a:ln>
            <a:noFill/>
          </a:ln>
        </p:spPr>
      </p:pic>
      <p:pic>
        <p:nvPicPr>
          <p:cNvPr id="280" name="Google Shape;280;p43"/>
          <p:cNvPicPr preferRelativeResize="0"/>
          <p:nvPr/>
        </p:nvPicPr>
        <p:blipFill>
          <a:blip r:embed="rId3">
            <a:alphaModFix/>
          </a:blip>
          <a:stretch>
            <a:fillRect/>
          </a:stretch>
        </p:blipFill>
        <p:spPr>
          <a:xfrm>
            <a:off x="247650" y="1756525"/>
            <a:ext cx="298700" cy="310199"/>
          </a:xfrm>
          <a:prstGeom prst="rect">
            <a:avLst/>
          </a:prstGeom>
          <a:noFill/>
          <a:ln>
            <a:noFill/>
          </a:ln>
        </p:spPr>
      </p:pic>
      <p:pic>
        <p:nvPicPr>
          <p:cNvPr id="281" name="Google Shape;281;p43"/>
          <p:cNvPicPr preferRelativeResize="0"/>
          <p:nvPr/>
        </p:nvPicPr>
        <p:blipFill>
          <a:blip r:embed="rId3">
            <a:alphaModFix/>
          </a:blip>
          <a:stretch>
            <a:fillRect/>
          </a:stretch>
        </p:blipFill>
        <p:spPr>
          <a:xfrm>
            <a:off x="247650" y="918325"/>
            <a:ext cx="298700" cy="310199"/>
          </a:xfrm>
          <a:prstGeom prst="rect">
            <a:avLst/>
          </a:prstGeom>
          <a:noFill/>
          <a:ln>
            <a:noFill/>
          </a:ln>
        </p:spPr>
      </p:pic>
      <p:sp>
        <p:nvSpPr>
          <p:cNvPr id="282" name="Google Shape;282;p43"/>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406400" lvl="0" marL="457200" rtl="0" algn="l">
              <a:lnSpc>
                <a:spcPct val="100000"/>
              </a:lnSpc>
              <a:spcBef>
                <a:spcPts val="0"/>
              </a:spcBef>
              <a:spcAft>
                <a:spcPts val="0"/>
              </a:spcAft>
              <a:buClr>
                <a:srgbClr val="00CDE3"/>
              </a:buClr>
              <a:buSzPts val="2800"/>
              <a:buFont typeface="Roboto"/>
              <a:buAutoNum type="arabicPeriod"/>
            </a:pPr>
            <a:r>
              <a:rPr b="1" lang="en">
                <a:solidFill>
                  <a:srgbClr val="00CDE3"/>
                </a:solidFill>
                <a:latin typeface="Roboto"/>
                <a:ea typeface="Roboto"/>
                <a:cs typeface="Roboto"/>
                <a:sym typeface="Roboto"/>
              </a:rPr>
              <a:t>Comparing the Different Healthcare Proposals</a:t>
            </a:r>
            <a:endParaRPr b="1">
              <a:solidFill>
                <a:srgbClr val="00CDE3"/>
              </a:solidFill>
              <a:latin typeface="Roboto"/>
              <a:ea typeface="Roboto"/>
              <a:cs typeface="Roboto"/>
              <a:sym typeface="Roboto"/>
            </a:endParaRPr>
          </a:p>
        </p:txBody>
      </p:sp>
      <p:sp>
        <p:nvSpPr>
          <p:cNvPr id="283" name="Google Shape;283;p43"/>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4" name="Google Shape;284;p43"/>
          <p:cNvPicPr preferRelativeResize="0"/>
          <p:nvPr/>
        </p:nvPicPr>
        <p:blipFill rotWithShape="1">
          <a:blip r:embed="rId4">
            <a:alphaModFix/>
          </a:blip>
          <a:srcRect b="0" l="0" r="0" t="0"/>
          <a:stretch/>
        </p:blipFill>
        <p:spPr>
          <a:xfrm>
            <a:off x="95250" y="4567850"/>
            <a:ext cx="2105026" cy="632325"/>
          </a:xfrm>
          <a:prstGeom prst="rect">
            <a:avLst/>
          </a:prstGeom>
          <a:noFill/>
          <a:ln>
            <a:noFill/>
          </a:ln>
        </p:spPr>
      </p:pic>
      <p:pic>
        <p:nvPicPr>
          <p:cNvPr id="285" name="Google Shape;285;p43"/>
          <p:cNvPicPr preferRelativeResize="0"/>
          <p:nvPr/>
        </p:nvPicPr>
        <p:blipFill rotWithShape="1">
          <a:blip r:embed="rId5">
            <a:alphaModFix/>
          </a:blip>
          <a:srcRect b="0" l="0" r="0" t="0"/>
          <a:stretch/>
        </p:blipFill>
        <p:spPr>
          <a:xfrm>
            <a:off x="6272425" y="4567838"/>
            <a:ext cx="2697889" cy="632325"/>
          </a:xfrm>
          <a:prstGeom prst="rect">
            <a:avLst/>
          </a:prstGeom>
          <a:noFill/>
          <a:ln>
            <a:noFill/>
          </a:ln>
        </p:spPr>
      </p:pic>
      <p:sp>
        <p:nvSpPr>
          <p:cNvPr id="286" name="Google Shape;286;p43"/>
          <p:cNvSpPr txBox="1"/>
          <p:nvPr/>
        </p:nvSpPr>
        <p:spPr>
          <a:xfrm>
            <a:off x="156875" y="572700"/>
            <a:ext cx="87513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Roboto"/>
                <a:ea typeface="Roboto"/>
                <a:cs typeface="Roboto"/>
                <a:sym typeface="Roboto"/>
              </a:rPr>
              <a:t>Bernie Sanders’ &amp; Pramila Jayapal’s bills are the only proposals that:</a:t>
            </a:r>
            <a:endParaRPr sz="1900">
              <a:latin typeface="Roboto"/>
              <a:ea typeface="Roboto"/>
              <a:cs typeface="Roboto"/>
              <a:sym typeface="Roboto"/>
            </a:endParaRPr>
          </a:p>
          <a:p>
            <a:pPr indent="-349250" lvl="0" marL="457200" rtl="0" algn="l">
              <a:spcBef>
                <a:spcPts val="0"/>
              </a:spcBef>
              <a:spcAft>
                <a:spcPts val="0"/>
              </a:spcAft>
              <a:buClr>
                <a:srgbClr val="38761D"/>
              </a:buClr>
              <a:buSzPts val="1900"/>
              <a:buFont typeface="Roboto"/>
              <a:buChar char="❏"/>
            </a:pPr>
            <a:r>
              <a:rPr lang="en" sz="1900" u="sng">
                <a:solidFill>
                  <a:srgbClr val="38761D"/>
                </a:solidFill>
                <a:latin typeface="Roboto"/>
                <a:ea typeface="Roboto"/>
                <a:cs typeface="Roboto"/>
                <a:sym typeface="Roboto"/>
              </a:rPr>
              <a:t>Expands Medicare to cover all services</a:t>
            </a:r>
            <a:endParaRPr sz="1900" u="sng">
              <a:solidFill>
                <a:srgbClr val="38761D"/>
              </a:solidFill>
              <a:latin typeface="Roboto"/>
              <a:ea typeface="Roboto"/>
              <a:cs typeface="Roboto"/>
              <a:sym typeface="Roboto"/>
            </a:endParaRPr>
          </a:p>
          <a:p>
            <a:pPr indent="-349250" lvl="1" marL="914400" rtl="0" algn="l">
              <a:spcBef>
                <a:spcPts val="0"/>
              </a:spcBef>
              <a:spcAft>
                <a:spcPts val="0"/>
              </a:spcAft>
              <a:buClr>
                <a:srgbClr val="CC0000"/>
              </a:buClr>
              <a:buSzPts val="1900"/>
              <a:buFont typeface="Roboto"/>
              <a:buChar char="❏"/>
            </a:pPr>
            <a:r>
              <a:rPr lang="en" sz="1900">
                <a:solidFill>
                  <a:srgbClr val="CC0000"/>
                </a:solidFill>
                <a:latin typeface="Roboto"/>
                <a:ea typeface="Roboto"/>
                <a:cs typeface="Roboto"/>
                <a:sym typeface="Roboto"/>
              </a:rPr>
              <a:t>Others neglect vision/dental/mental/long-term care</a:t>
            </a:r>
            <a:endParaRPr sz="1900">
              <a:solidFill>
                <a:srgbClr val="CC0000"/>
              </a:solidFill>
              <a:latin typeface="Roboto"/>
              <a:ea typeface="Roboto"/>
              <a:cs typeface="Roboto"/>
              <a:sym typeface="Roboto"/>
            </a:endParaRPr>
          </a:p>
          <a:p>
            <a:pPr indent="-349250" lvl="0" marL="914400" rtl="0" algn="l">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If these services are left uncovered, patient health suffers</a:t>
            </a:r>
            <a:endParaRPr sz="1900">
              <a:solidFill>
                <a:schemeClr val="dk1"/>
              </a:solidFill>
              <a:latin typeface="Roboto"/>
              <a:ea typeface="Roboto"/>
              <a:cs typeface="Roboto"/>
              <a:sym typeface="Roboto"/>
            </a:endParaRPr>
          </a:p>
          <a:p>
            <a:pPr indent="-349250" lvl="0" marL="457200" rtl="0" algn="l">
              <a:spcBef>
                <a:spcPts val="0"/>
              </a:spcBef>
              <a:spcAft>
                <a:spcPts val="0"/>
              </a:spcAft>
              <a:buClr>
                <a:srgbClr val="38761D"/>
              </a:buClr>
              <a:buSzPts val="1900"/>
              <a:buFont typeface="Roboto"/>
              <a:buChar char="❏"/>
            </a:pPr>
            <a:r>
              <a:rPr lang="en" sz="1900" u="sng">
                <a:solidFill>
                  <a:srgbClr val="38761D"/>
                </a:solidFill>
                <a:latin typeface="Roboto"/>
                <a:ea typeface="Roboto"/>
                <a:cs typeface="Roboto"/>
                <a:sym typeface="Roboto"/>
              </a:rPr>
              <a:t>Eliminates all out-of-pocket expenses</a:t>
            </a:r>
            <a:endParaRPr sz="1900" u="sng">
              <a:solidFill>
                <a:srgbClr val="38761D"/>
              </a:solidFill>
              <a:latin typeface="Roboto"/>
              <a:ea typeface="Roboto"/>
              <a:cs typeface="Roboto"/>
              <a:sym typeface="Roboto"/>
            </a:endParaRPr>
          </a:p>
          <a:p>
            <a:pPr indent="-349250" lvl="1" marL="914400" rtl="0" algn="l">
              <a:spcBef>
                <a:spcPts val="0"/>
              </a:spcBef>
              <a:spcAft>
                <a:spcPts val="0"/>
              </a:spcAft>
              <a:buClr>
                <a:srgbClr val="CC0000"/>
              </a:buClr>
              <a:buSzPts val="1900"/>
              <a:buFont typeface="Roboto"/>
              <a:buChar char="❏"/>
            </a:pPr>
            <a:r>
              <a:rPr lang="en" sz="1900">
                <a:solidFill>
                  <a:srgbClr val="CC0000"/>
                </a:solidFill>
                <a:latin typeface="Roboto"/>
                <a:ea typeface="Roboto"/>
                <a:cs typeface="Roboto"/>
                <a:sym typeface="Roboto"/>
              </a:rPr>
              <a:t>Others keep some or all out-of-pocket expenses (premiums, etc.)</a:t>
            </a:r>
            <a:endParaRPr sz="1900">
              <a:solidFill>
                <a:srgbClr val="CC0000"/>
              </a:solidFill>
              <a:latin typeface="Roboto"/>
              <a:ea typeface="Roboto"/>
              <a:cs typeface="Roboto"/>
              <a:sym typeface="Roboto"/>
            </a:endParaRPr>
          </a:p>
          <a:p>
            <a:pPr indent="-349250" lvl="0" marL="914400" rtl="0" algn="l">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Currently, Medicare only covers 80% of costs→ Still penalizes seeking care</a:t>
            </a:r>
            <a:endParaRPr sz="1900">
              <a:solidFill>
                <a:schemeClr val="dk1"/>
              </a:solidFill>
              <a:latin typeface="Roboto"/>
              <a:ea typeface="Roboto"/>
              <a:cs typeface="Roboto"/>
              <a:sym typeface="Roboto"/>
            </a:endParaRPr>
          </a:p>
          <a:p>
            <a:pPr indent="-349250" lvl="0" marL="457200" rtl="0" algn="l">
              <a:spcBef>
                <a:spcPts val="0"/>
              </a:spcBef>
              <a:spcAft>
                <a:spcPts val="0"/>
              </a:spcAft>
              <a:buClr>
                <a:srgbClr val="38761D"/>
              </a:buClr>
              <a:buSzPts val="1900"/>
              <a:buFont typeface="Roboto"/>
              <a:buChar char="❏"/>
            </a:pPr>
            <a:r>
              <a:rPr lang="en" sz="1900" u="sng">
                <a:solidFill>
                  <a:srgbClr val="38761D"/>
                </a:solidFill>
                <a:latin typeface="Roboto"/>
                <a:ea typeface="Roboto"/>
                <a:cs typeface="Roboto"/>
                <a:sym typeface="Roboto"/>
              </a:rPr>
              <a:t>Is truly universal, everyone gets this expanded Medicare plan</a:t>
            </a:r>
            <a:endParaRPr sz="1900" u="sng">
              <a:solidFill>
                <a:srgbClr val="38761D"/>
              </a:solidFill>
              <a:latin typeface="Roboto"/>
              <a:ea typeface="Roboto"/>
              <a:cs typeface="Roboto"/>
              <a:sym typeface="Roboto"/>
            </a:endParaRPr>
          </a:p>
          <a:p>
            <a:pPr indent="-349250" lvl="1" marL="914400" rtl="0" algn="l">
              <a:spcBef>
                <a:spcPts val="0"/>
              </a:spcBef>
              <a:spcAft>
                <a:spcPts val="0"/>
              </a:spcAft>
              <a:buClr>
                <a:srgbClr val="CC0000"/>
              </a:buClr>
              <a:buSzPts val="1900"/>
              <a:buFont typeface="Roboto"/>
              <a:buChar char="❏"/>
            </a:pPr>
            <a:r>
              <a:rPr lang="en" sz="1900">
                <a:solidFill>
                  <a:srgbClr val="CC0000"/>
                </a:solidFill>
                <a:latin typeface="Roboto"/>
                <a:ea typeface="Roboto"/>
                <a:cs typeface="Roboto"/>
                <a:sym typeface="Roboto"/>
              </a:rPr>
              <a:t>Others keep private health insurance in place for much longer, or permanently</a:t>
            </a:r>
            <a:endParaRPr sz="1900">
              <a:solidFill>
                <a:srgbClr val="CC0000"/>
              </a:solidFill>
              <a:latin typeface="Roboto"/>
              <a:ea typeface="Roboto"/>
              <a:cs typeface="Roboto"/>
              <a:sym typeface="Roboto"/>
            </a:endParaRPr>
          </a:p>
          <a:p>
            <a:pPr indent="-349250" lvl="0" marL="914400" rtl="0" algn="l">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Keeping a fractured payment system is one of the leading reasons for wasteful administrative spending in the US</a:t>
            </a:r>
            <a:endParaRPr sz="19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6"/>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6"/>
          <p:cNvSpPr txBox="1"/>
          <p:nvPr>
            <p:ph idx="1" type="body"/>
          </p:nvPr>
        </p:nvSpPr>
        <p:spPr>
          <a:xfrm>
            <a:off x="1071700" y="1421575"/>
            <a:ext cx="7684500" cy="22878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89B6FF"/>
              </a:buClr>
              <a:buSzPts val="2400"/>
              <a:buFont typeface="Roboto Medium"/>
              <a:buAutoNum type="arabicPeriod"/>
            </a:pPr>
            <a:r>
              <a:rPr lang="en" sz="2400">
                <a:solidFill>
                  <a:srgbClr val="89B6FF"/>
                </a:solidFill>
                <a:highlight>
                  <a:srgbClr val="263378"/>
                </a:highlight>
                <a:latin typeface="Roboto Medium"/>
                <a:ea typeface="Roboto Medium"/>
                <a:cs typeface="Roboto Medium"/>
                <a:sym typeface="Roboto Medium"/>
              </a:rPr>
              <a:t>State of affairs in the US healthcare system</a:t>
            </a:r>
            <a:endParaRPr sz="2400">
              <a:solidFill>
                <a:srgbClr val="89B6FF"/>
              </a:solidFill>
              <a:highlight>
                <a:srgbClr val="263378"/>
              </a:highlight>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FCA040"/>
              </a:buClr>
              <a:buSzPts val="2400"/>
              <a:buFont typeface="Roboto Medium"/>
              <a:buAutoNum type="arabicPeriod"/>
            </a:pPr>
            <a:r>
              <a:rPr lang="en" sz="2400">
                <a:solidFill>
                  <a:srgbClr val="FCA040"/>
                </a:solidFill>
                <a:highlight>
                  <a:srgbClr val="263378"/>
                </a:highlight>
                <a:latin typeface="Roboto Medium"/>
                <a:ea typeface="Roboto Medium"/>
                <a:cs typeface="Roboto Medium"/>
                <a:sym typeface="Roboto Medium"/>
              </a:rPr>
              <a:t>Effects of our broken system </a:t>
            </a:r>
            <a:endParaRPr sz="2400">
              <a:solidFill>
                <a:srgbClr val="FCA040"/>
              </a:solidFill>
              <a:highlight>
                <a:srgbClr val="263378"/>
              </a:highlight>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00CDE3"/>
              </a:buClr>
              <a:buSzPts val="2400"/>
              <a:buFont typeface="Roboto Medium"/>
              <a:buAutoNum type="arabicPeriod"/>
            </a:pPr>
            <a:r>
              <a:rPr lang="en" sz="2400">
                <a:solidFill>
                  <a:srgbClr val="00CDE3"/>
                </a:solidFill>
                <a:highlight>
                  <a:srgbClr val="263378"/>
                </a:highlight>
                <a:latin typeface="Roboto Medium"/>
                <a:ea typeface="Roboto Medium"/>
                <a:cs typeface="Roboto Medium"/>
                <a:sym typeface="Roboto Medium"/>
              </a:rPr>
              <a:t>The solution: Improved Medicare For All!</a:t>
            </a:r>
            <a:endParaRPr sz="2400">
              <a:solidFill>
                <a:srgbClr val="00CDE3"/>
              </a:solidFill>
              <a:highlight>
                <a:srgbClr val="263378"/>
              </a:highlight>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FF2B00"/>
              </a:buClr>
              <a:buSzPts val="2400"/>
              <a:buFont typeface="Roboto Medium"/>
              <a:buAutoNum type="arabicPeriod"/>
            </a:pPr>
            <a:r>
              <a:rPr lang="en" sz="2400">
                <a:solidFill>
                  <a:srgbClr val="FF2B00"/>
                </a:solidFill>
                <a:highlight>
                  <a:srgbClr val="263378"/>
                </a:highlight>
                <a:latin typeface="Roboto Medium"/>
                <a:ea typeface="Roboto Medium"/>
                <a:cs typeface="Roboto Medium"/>
                <a:sym typeface="Roboto Medium"/>
              </a:rPr>
              <a:t>The opposition &amp; mythbusting counter-arguments</a:t>
            </a:r>
            <a:endParaRPr sz="2400">
              <a:solidFill>
                <a:srgbClr val="FF2B00"/>
              </a:solidFill>
              <a:highlight>
                <a:srgbClr val="263378"/>
              </a:highlight>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84E5AC"/>
              </a:buClr>
              <a:buSzPts val="2400"/>
              <a:buFont typeface="Roboto Medium"/>
              <a:buAutoNum type="arabicPeriod"/>
            </a:pPr>
            <a:r>
              <a:rPr lang="en" sz="2400">
                <a:solidFill>
                  <a:srgbClr val="84E5AC"/>
                </a:solidFill>
                <a:highlight>
                  <a:srgbClr val="263378"/>
                </a:highlight>
                <a:latin typeface="Roboto Medium"/>
                <a:ea typeface="Roboto Medium"/>
                <a:cs typeface="Roboto Medium"/>
                <a:sym typeface="Roboto Medium"/>
              </a:rPr>
              <a:t>Summary &amp; a call to action!</a:t>
            </a:r>
            <a:endParaRPr sz="2400">
              <a:solidFill>
                <a:srgbClr val="1155CC"/>
              </a:solidFill>
              <a:latin typeface="Roboto Medium"/>
              <a:ea typeface="Roboto Medium"/>
              <a:cs typeface="Roboto Medium"/>
              <a:sym typeface="Roboto Medium"/>
            </a:endParaRPr>
          </a:p>
          <a:p>
            <a:pPr indent="0" lvl="0" marL="0" rtl="0" algn="l">
              <a:lnSpc>
                <a:spcPct val="115000"/>
              </a:lnSpc>
              <a:spcBef>
                <a:spcPts val="0"/>
              </a:spcBef>
              <a:spcAft>
                <a:spcPts val="0"/>
              </a:spcAft>
              <a:buNone/>
            </a:pPr>
            <a:r>
              <a:t/>
            </a:r>
            <a:endParaRPr sz="2400">
              <a:solidFill>
                <a:srgbClr val="84E5AC"/>
              </a:solidFill>
              <a:highlight>
                <a:srgbClr val="263378"/>
              </a:highlight>
              <a:latin typeface="Roboto Medium"/>
              <a:ea typeface="Roboto Medium"/>
              <a:cs typeface="Roboto Medium"/>
              <a:sym typeface="Roboto Medium"/>
            </a:endParaRPr>
          </a:p>
        </p:txBody>
      </p:sp>
      <p:sp>
        <p:nvSpPr>
          <p:cNvPr id="110" name="Google Shape;110;p26"/>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FFFFFF"/>
                </a:solidFill>
                <a:latin typeface="Roboto"/>
                <a:ea typeface="Roboto"/>
                <a:cs typeface="Roboto"/>
                <a:sym typeface="Roboto"/>
              </a:rPr>
              <a:t>Coming Up: Part One</a:t>
            </a:r>
            <a:endParaRPr b="1">
              <a:solidFill>
                <a:srgbClr val="FFFFFF"/>
              </a:solidFill>
              <a:latin typeface="Roboto"/>
              <a:ea typeface="Roboto"/>
              <a:cs typeface="Roboto"/>
              <a:sym typeface="Roboto"/>
            </a:endParaRPr>
          </a:p>
        </p:txBody>
      </p:sp>
      <p:pic>
        <p:nvPicPr>
          <p:cNvPr id="111" name="Google Shape;111;p26"/>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112" name="Google Shape;112;p26"/>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113" name="Google Shape;113;p26"/>
          <p:cNvSpPr txBox="1"/>
          <p:nvPr/>
        </p:nvSpPr>
        <p:spPr>
          <a:xfrm>
            <a:off x="58100" y="1603200"/>
            <a:ext cx="14508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89B6FF"/>
                </a:solidFill>
                <a:latin typeface="Roboto"/>
                <a:ea typeface="Roboto"/>
                <a:cs typeface="Roboto"/>
                <a:sym typeface="Roboto"/>
              </a:rPr>
              <a:t>Part</a:t>
            </a:r>
            <a:r>
              <a:rPr lang="en" sz="1500">
                <a:solidFill>
                  <a:srgbClr val="FCA040"/>
                </a:solidFill>
                <a:latin typeface="Roboto"/>
                <a:ea typeface="Roboto"/>
                <a:cs typeface="Roboto"/>
                <a:sym typeface="Roboto"/>
              </a:rPr>
              <a:t> One→</a:t>
            </a:r>
            <a:endParaRPr sz="1500">
              <a:solidFill>
                <a:srgbClr val="FCA040"/>
              </a:solidFill>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rPr lang="en" sz="1500">
                <a:solidFill>
                  <a:srgbClr val="00CDE3"/>
                </a:solidFill>
                <a:latin typeface="Roboto"/>
                <a:ea typeface="Roboto"/>
                <a:cs typeface="Roboto"/>
                <a:sym typeface="Roboto"/>
              </a:rPr>
              <a:t>Part Two</a:t>
            </a:r>
            <a:endParaRPr sz="1500">
              <a:solidFill>
                <a:srgbClr val="00CDE3"/>
              </a:solidFill>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rPr lang="en" sz="1500">
                <a:latin typeface="Roboto"/>
                <a:ea typeface="Roboto"/>
                <a:cs typeface="Roboto"/>
                <a:sym typeface="Roboto"/>
              </a:rPr>
              <a:t> </a:t>
            </a:r>
            <a:endParaRPr sz="1500">
              <a:latin typeface="Roboto"/>
              <a:ea typeface="Roboto"/>
              <a:cs typeface="Roboto"/>
              <a:sym typeface="Roboto"/>
            </a:endParaRPr>
          </a:p>
          <a:p>
            <a:pPr indent="0" lvl="0" marL="0" rtl="0" algn="l">
              <a:spcBef>
                <a:spcPts val="0"/>
              </a:spcBef>
              <a:spcAft>
                <a:spcPts val="0"/>
              </a:spcAft>
              <a:buNone/>
            </a:pPr>
            <a:r>
              <a:rPr lang="en" sz="1500">
                <a:solidFill>
                  <a:srgbClr val="FF2B00"/>
                </a:solidFill>
                <a:latin typeface="Roboto"/>
                <a:ea typeface="Roboto"/>
                <a:cs typeface="Roboto"/>
                <a:sym typeface="Roboto"/>
              </a:rPr>
              <a:t>Part </a:t>
            </a:r>
            <a:r>
              <a:rPr lang="en" sz="1500">
                <a:solidFill>
                  <a:srgbClr val="84E5AC"/>
                </a:solidFill>
                <a:latin typeface="Roboto"/>
                <a:ea typeface="Roboto"/>
                <a:cs typeface="Roboto"/>
                <a:sym typeface="Roboto"/>
              </a:rPr>
              <a:t>Three</a:t>
            </a:r>
            <a:endParaRPr sz="1500">
              <a:solidFill>
                <a:srgbClr val="84E5AC"/>
              </a:solidFill>
              <a:latin typeface="Roboto"/>
              <a:ea typeface="Roboto"/>
              <a:cs typeface="Roboto"/>
              <a:sym typeface="Roboto"/>
            </a:endParaRPr>
          </a:p>
        </p:txBody>
      </p:sp>
      <p:sp>
        <p:nvSpPr>
          <p:cNvPr id="114" name="Google Shape;114;p26"/>
          <p:cNvSpPr/>
          <p:nvPr/>
        </p:nvSpPr>
        <p:spPr>
          <a:xfrm>
            <a:off x="116075" y="1443650"/>
            <a:ext cx="7494000" cy="885000"/>
          </a:xfrm>
          <a:prstGeom prst="rect">
            <a:avLst/>
          </a:prstGeom>
          <a:noFill/>
          <a:ln cap="flat" cmpd="sng" w="38100">
            <a:solidFill>
              <a:srgbClr val="FCA0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4"/>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sz="2500">
                <a:solidFill>
                  <a:srgbClr val="00CDE3"/>
                </a:solidFill>
                <a:latin typeface="Roboto"/>
                <a:ea typeface="Roboto"/>
                <a:cs typeface="Roboto"/>
                <a:sym typeface="Roboto"/>
              </a:rPr>
              <a:t>2. The Importance of a Comprehensive, SINGLE-payer system</a:t>
            </a:r>
            <a:endParaRPr b="1" sz="2500">
              <a:solidFill>
                <a:srgbClr val="00CDE3"/>
              </a:solidFill>
              <a:latin typeface="Roboto"/>
              <a:ea typeface="Roboto"/>
              <a:cs typeface="Roboto"/>
              <a:sym typeface="Roboto"/>
            </a:endParaRPr>
          </a:p>
        </p:txBody>
      </p:sp>
      <p:pic>
        <p:nvPicPr>
          <p:cNvPr id="292" name="Google Shape;292;p44"/>
          <p:cNvPicPr preferRelativeResize="0"/>
          <p:nvPr/>
        </p:nvPicPr>
        <p:blipFill rotWithShape="1">
          <a:blip r:embed="rId3">
            <a:alphaModFix/>
          </a:blip>
          <a:srcRect b="0" l="0" r="0" t="0"/>
          <a:stretch/>
        </p:blipFill>
        <p:spPr>
          <a:xfrm>
            <a:off x="1001788" y="648900"/>
            <a:ext cx="7116936" cy="3845700"/>
          </a:xfrm>
          <a:prstGeom prst="rect">
            <a:avLst/>
          </a:prstGeom>
          <a:noFill/>
          <a:ln>
            <a:noFill/>
          </a:ln>
        </p:spPr>
      </p:pic>
      <p:sp>
        <p:nvSpPr>
          <p:cNvPr id="293" name="Google Shape;293;p44"/>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4" name="Google Shape;294;p44"/>
          <p:cNvPicPr preferRelativeResize="0"/>
          <p:nvPr/>
        </p:nvPicPr>
        <p:blipFill rotWithShape="1">
          <a:blip r:embed="rId4">
            <a:alphaModFix/>
          </a:blip>
          <a:srcRect b="0" l="0" r="0" t="0"/>
          <a:stretch/>
        </p:blipFill>
        <p:spPr>
          <a:xfrm>
            <a:off x="95250" y="4567850"/>
            <a:ext cx="2105026" cy="632325"/>
          </a:xfrm>
          <a:prstGeom prst="rect">
            <a:avLst/>
          </a:prstGeom>
          <a:noFill/>
          <a:ln>
            <a:noFill/>
          </a:ln>
        </p:spPr>
      </p:pic>
      <p:pic>
        <p:nvPicPr>
          <p:cNvPr id="295" name="Google Shape;295;p44"/>
          <p:cNvPicPr preferRelativeResize="0"/>
          <p:nvPr/>
        </p:nvPicPr>
        <p:blipFill rotWithShape="1">
          <a:blip r:embed="rId5">
            <a:alphaModFix/>
          </a:blip>
          <a:srcRect b="0" l="0" r="0" t="0"/>
          <a:stretch/>
        </p:blipFill>
        <p:spPr>
          <a:xfrm>
            <a:off x="6272425" y="4567838"/>
            <a:ext cx="2697889" cy="632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5"/>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00CDE3"/>
                </a:solidFill>
                <a:latin typeface="Roboto"/>
                <a:ea typeface="Roboto"/>
                <a:cs typeface="Roboto"/>
                <a:sym typeface="Roboto"/>
              </a:rPr>
              <a:t>(2.) Improved and Expanded Medicare for All</a:t>
            </a:r>
            <a:endParaRPr b="1">
              <a:solidFill>
                <a:srgbClr val="00CDE3"/>
              </a:solidFill>
              <a:latin typeface="Roboto"/>
              <a:ea typeface="Roboto"/>
              <a:cs typeface="Roboto"/>
              <a:sym typeface="Roboto"/>
            </a:endParaRPr>
          </a:p>
        </p:txBody>
      </p:sp>
      <p:pic>
        <p:nvPicPr>
          <p:cNvPr id="301" name="Google Shape;301;p45"/>
          <p:cNvPicPr preferRelativeResize="0"/>
          <p:nvPr/>
        </p:nvPicPr>
        <p:blipFill rotWithShape="1">
          <a:blip r:embed="rId3">
            <a:alphaModFix/>
          </a:blip>
          <a:srcRect b="0" l="0" r="0" t="0"/>
          <a:stretch/>
        </p:blipFill>
        <p:spPr>
          <a:xfrm>
            <a:off x="1645600" y="470900"/>
            <a:ext cx="5829300" cy="4095750"/>
          </a:xfrm>
          <a:prstGeom prst="rect">
            <a:avLst/>
          </a:prstGeom>
          <a:noFill/>
          <a:ln>
            <a:noFill/>
          </a:ln>
        </p:spPr>
      </p:pic>
      <p:sp>
        <p:nvSpPr>
          <p:cNvPr id="302" name="Google Shape;302;p45"/>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3" name="Google Shape;303;p45"/>
          <p:cNvPicPr preferRelativeResize="0"/>
          <p:nvPr/>
        </p:nvPicPr>
        <p:blipFill rotWithShape="1">
          <a:blip r:embed="rId4">
            <a:alphaModFix/>
          </a:blip>
          <a:srcRect b="0" l="0" r="0" t="0"/>
          <a:stretch/>
        </p:blipFill>
        <p:spPr>
          <a:xfrm>
            <a:off x="95250" y="4567850"/>
            <a:ext cx="2105026" cy="632325"/>
          </a:xfrm>
          <a:prstGeom prst="rect">
            <a:avLst/>
          </a:prstGeom>
          <a:noFill/>
          <a:ln>
            <a:noFill/>
          </a:ln>
        </p:spPr>
      </p:pic>
      <p:pic>
        <p:nvPicPr>
          <p:cNvPr id="304" name="Google Shape;304;p45"/>
          <p:cNvPicPr preferRelativeResize="0"/>
          <p:nvPr/>
        </p:nvPicPr>
        <p:blipFill rotWithShape="1">
          <a:blip r:embed="rId5">
            <a:alphaModFix/>
          </a:blip>
          <a:srcRect b="0" l="0" r="0" t="0"/>
          <a:stretch/>
        </p:blipFill>
        <p:spPr>
          <a:xfrm>
            <a:off x="6272425" y="4567838"/>
            <a:ext cx="2697889" cy="632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6"/>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00CDE3"/>
                </a:solidFill>
                <a:latin typeface="Roboto"/>
                <a:ea typeface="Roboto"/>
                <a:cs typeface="Roboto"/>
                <a:sym typeface="Roboto"/>
              </a:rPr>
              <a:t>(2.) Improved and Expanded Medicare for All</a:t>
            </a:r>
            <a:endParaRPr b="1">
              <a:solidFill>
                <a:srgbClr val="00CDE3"/>
              </a:solidFill>
              <a:latin typeface="Roboto"/>
              <a:ea typeface="Roboto"/>
              <a:cs typeface="Roboto"/>
              <a:sym typeface="Roboto"/>
            </a:endParaRPr>
          </a:p>
        </p:txBody>
      </p:sp>
      <p:sp>
        <p:nvSpPr>
          <p:cNvPr id="310" name="Google Shape;310;p46"/>
          <p:cNvSpPr txBox="1"/>
          <p:nvPr/>
        </p:nvSpPr>
        <p:spPr>
          <a:xfrm>
            <a:off x="1409175" y="1174325"/>
            <a:ext cx="6705300" cy="2511900"/>
          </a:xfrm>
          <a:prstGeom prst="rect">
            <a:avLst/>
          </a:prstGeom>
          <a:noFill/>
          <a:ln>
            <a:noFill/>
          </a:ln>
        </p:spPr>
        <p:txBody>
          <a:bodyPr anchorCtr="0" anchor="t"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1800"/>
              <a:buFont typeface="Arial"/>
              <a:buNone/>
            </a:pPr>
            <a:r>
              <a:rPr b="1" i="0" lang="en" sz="1800" u="sng" cap="none" strike="noStrike">
                <a:solidFill>
                  <a:srgbClr val="000000"/>
                </a:solidFill>
                <a:latin typeface="Roboto"/>
                <a:ea typeface="Roboto"/>
                <a:cs typeface="Roboto"/>
                <a:sym typeface="Roboto"/>
              </a:rPr>
              <a:t>Economic Side</a:t>
            </a:r>
            <a:endParaRPr b="1" i="0" sz="1800" u="sng" cap="none" strike="noStrike">
              <a:solidFill>
                <a:srgbClr val="000000"/>
              </a:solidFill>
              <a:latin typeface="Roboto"/>
              <a:ea typeface="Roboto"/>
              <a:cs typeface="Roboto"/>
              <a:sym typeface="Roboto"/>
            </a:endParaRPr>
          </a:p>
          <a:p>
            <a:pPr indent="-342900" lvl="0" marL="457200" marR="0" rtl="0" algn="l">
              <a:lnSpc>
                <a:spcPct val="100000"/>
              </a:lnSpc>
              <a:spcBef>
                <a:spcPts val="0"/>
              </a:spcBef>
              <a:spcAft>
                <a:spcPts val="0"/>
              </a:spcAft>
              <a:buClr>
                <a:srgbClr val="000000"/>
              </a:buClr>
              <a:buSzPts val="1800"/>
              <a:buFont typeface="Roboto Medium"/>
              <a:buChar char="●"/>
            </a:pPr>
            <a:r>
              <a:rPr b="0" i="0" lang="en" sz="1800" u="none" cap="none" strike="noStrike">
                <a:solidFill>
                  <a:srgbClr val="000000"/>
                </a:solidFill>
                <a:latin typeface="Roboto Medium"/>
                <a:ea typeface="Roboto Medium"/>
                <a:cs typeface="Roboto Medium"/>
                <a:sym typeface="Roboto Medium"/>
              </a:rPr>
              <a:t>Funded by progressive taxes based on ability to pay and modest taxes on Wall Street</a:t>
            </a:r>
            <a:endParaRPr b="0" i="0" sz="1800" u="none" cap="none" strike="noStrike">
              <a:solidFill>
                <a:srgbClr val="000000"/>
              </a:solidFill>
              <a:latin typeface="Roboto Medium"/>
              <a:ea typeface="Roboto Medium"/>
              <a:cs typeface="Roboto Medium"/>
              <a:sym typeface="Roboto Medium"/>
            </a:endParaRPr>
          </a:p>
          <a:p>
            <a:pPr indent="-342900" lvl="0" marL="457200" marR="0" rtl="0" algn="l">
              <a:lnSpc>
                <a:spcPct val="100000"/>
              </a:lnSpc>
              <a:spcBef>
                <a:spcPts val="0"/>
              </a:spcBef>
              <a:spcAft>
                <a:spcPts val="0"/>
              </a:spcAft>
              <a:buClr>
                <a:srgbClr val="000000"/>
              </a:buClr>
              <a:buSzPts val="1800"/>
              <a:buFont typeface="Roboto Medium"/>
              <a:buChar char="●"/>
            </a:pPr>
            <a:r>
              <a:rPr b="0" i="0" lang="en" sz="1800" u="none" cap="none" strike="noStrike">
                <a:solidFill>
                  <a:srgbClr val="000000"/>
                </a:solidFill>
                <a:latin typeface="Roboto Medium"/>
                <a:ea typeface="Roboto Medium"/>
                <a:cs typeface="Roboto Medium"/>
                <a:sym typeface="Roboto Medium"/>
              </a:rPr>
              <a:t>Provides immense administrative savings (estimated ~$500 billion annually)</a:t>
            </a:r>
            <a:endParaRPr b="0" i="0" sz="1800" u="none" cap="none" strike="noStrike">
              <a:solidFill>
                <a:srgbClr val="000000"/>
              </a:solidFill>
              <a:latin typeface="Roboto Medium"/>
              <a:ea typeface="Roboto Medium"/>
              <a:cs typeface="Roboto Medium"/>
              <a:sym typeface="Roboto Medium"/>
            </a:endParaRPr>
          </a:p>
          <a:p>
            <a:pPr indent="-342900" lvl="0" marL="457200" marR="0" rtl="0" algn="l">
              <a:lnSpc>
                <a:spcPct val="100000"/>
              </a:lnSpc>
              <a:spcBef>
                <a:spcPts val="0"/>
              </a:spcBef>
              <a:spcAft>
                <a:spcPts val="0"/>
              </a:spcAft>
              <a:buClr>
                <a:srgbClr val="000000"/>
              </a:buClr>
              <a:buSzPts val="1800"/>
              <a:buFont typeface="Roboto Medium"/>
              <a:buChar char="●"/>
            </a:pPr>
            <a:r>
              <a:rPr b="0" i="0" lang="en" sz="1800" u="none" cap="none" strike="noStrike">
                <a:solidFill>
                  <a:srgbClr val="000000"/>
                </a:solidFill>
                <a:latin typeface="Roboto Medium"/>
                <a:ea typeface="Roboto Medium"/>
                <a:cs typeface="Roboto Medium"/>
                <a:sym typeface="Roboto Medium"/>
              </a:rPr>
              <a:t>Eliminates patient out of pocket expenses (co-pays, premiums, deductibles)</a:t>
            </a:r>
            <a:endParaRPr b="0" i="0" sz="1800" u="none" cap="none" strike="noStrike">
              <a:solidFill>
                <a:srgbClr val="000000"/>
              </a:solidFill>
              <a:latin typeface="Roboto Medium"/>
              <a:ea typeface="Roboto Medium"/>
              <a:cs typeface="Roboto Medium"/>
              <a:sym typeface="Roboto Medium"/>
            </a:endParaRPr>
          </a:p>
          <a:p>
            <a:pPr indent="-342900" lvl="0" marL="457200" marR="0" rtl="0" algn="l">
              <a:lnSpc>
                <a:spcPct val="100000"/>
              </a:lnSpc>
              <a:spcBef>
                <a:spcPts val="0"/>
              </a:spcBef>
              <a:spcAft>
                <a:spcPts val="0"/>
              </a:spcAft>
              <a:buClr>
                <a:srgbClr val="000000"/>
              </a:buClr>
              <a:buSzPts val="1800"/>
              <a:buFont typeface="Roboto Medium"/>
              <a:buChar char="●"/>
            </a:pPr>
            <a:r>
              <a:rPr b="0" i="0" lang="en" sz="1800" u="none" cap="none" strike="noStrike">
                <a:solidFill>
                  <a:srgbClr val="000000"/>
                </a:solidFill>
                <a:latin typeface="Roboto Medium"/>
                <a:ea typeface="Roboto Medium"/>
                <a:cs typeface="Roboto Medium"/>
                <a:sym typeface="Roboto Medium"/>
              </a:rPr>
              <a:t>Allows for more bargaining power for lower drug prices</a:t>
            </a:r>
            <a:endParaRPr b="0" i="0" sz="1800" u="none" cap="none" strike="noStrike">
              <a:solidFill>
                <a:srgbClr val="000000"/>
              </a:solidFill>
              <a:latin typeface="Roboto Medium"/>
              <a:ea typeface="Roboto Medium"/>
              <a:cs typeface="Roboto Medium"/>
              <a:sym typeface="Roboto Medium"/>
            </a:endParaRPr>
          </a:p>
        </p:txBody>
      </p:sp>
      <p:sp>
        <p:nvSpPr>
          <p:cNvPr id="311" name="Google Shape;311;p46"/>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2" name="Google Shape;312;p46"/>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313" name="Google Shape;313;p46"/>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7"/>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00CDE3"/>
                </a:solidFill>
                <a:latin typeface="Roboto"/>
                <a:ea typeface="Roboto"/>
                <a:cs typeface="Roboto"/>
                <a:sym typeface="Roboto"/>
              </a:rPr>
              <a:t>3. What is actually in the new Med-For-All Bill? (Outline)</a:t>
            </a:r>
            <a:endParaRPr b="1">
              <a:solidFill>
                <a:srgbClr val="00CDE3"/>
              </a:solidFill>
              <a:latin typeface="Roboto"/>
              <a:ea typeface="Roboto"/>
              <a:cs typeface="Roboto"/>
              <a:sym typeface="Roboto"/>
            </a:endParaRPr>
          </a:p>
        </p:txBody>
      </p:sp>
      <p:sp>
        <p:nvSpPr>
          <p:cNvPr id="319" name="Google Shape;319;p47"/>
          <p:cNvSpPr txBox="1"/>
          <p:nvPr/>
        </p:nvSpPr>
        <p:spPr>
          <a:xfrm>
            <a:off x="0" y="718275"/>
            <a:ext cx="4572000" cy="38496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Roboto Medium"/>
              <a:buChar char="●"/>
            </a:pPr>
            <a:r>
              <a:rPr lang="en" sz="1800">
                <a:latin typeface="Roboto Medium"/>
                <a:ea typeface="Roboto Medium"/>
                <a:cs typeface="Roboto Medium"/>
                <a:sym typeface="Roboto Medium"/>
              </a:rPr>
              <a:t>TITLE I- Establishment of the Medicare For All Program; Universal Entitlement to Benefits; Enrollment</a:t>
            </a:r>
            <a:endParaRPr b="0" i="0" sz="1800" u="none" cap="none" strike="noStrike">
              <a:solidFill>
                <a:srgbClr val="000000"/>
              </a:solidFill>
              <a:latin typeface="Roboto Medium"/>
              <a:ea typeface="Roboto Medium"/>
              <a:cs typeface="Roboto Medium"/>
              <a:sym typeface="Roboto Medium"/>
            </a:endParaRPr>
          </a:p>
          <a:p>
            <a:pPr indent="-342900" lvl="0" marL="457200" marR="0" rtl="0" algn="l">
              <a:lnSpc>
                <a:spcPct val="100000"/>
              </a:lnSpc>
              <a:spcBef>
                <a:spcPts val="1000"/>
              </a:spcBef>
              <a:spcAft>
                <a:spcPts val="0"/>
              </a:spcAft>
              <a:buClr>
                <a:srgbClr val="000000"/>
              </a:buClr>
              <a:buSzPts val="1800"/>
              <a:buFont typeface="Roboto Medium"/>
              <a:buChar char="●"/>
            </a:pPr>
            <a:r>
              <a:rPr lang="en" sz="1800">
                <a:latin typeface="Roboto Medium"/>
                <a:ea typeface="Roboto Medium"/>
                <a:cs typeface="Roboto Medium"/>
                <a:sym typeface="Roboto Medium"/>
              </a:rPr>
              <a:t>TITLE II- Comprehensive Benefits, Including Benefits for Long-Term Care</a:t>
            </a:r>
            <a:endParaRPr b="0" i="0" sz="1800" u="none" cap="none" strike="noStrike">
              <a:solidFill>
                <a:srgbClr val="000000"/>
              </a:solidFill>
              <a:latin typeface="Roboto Medium"/>
              <a:ea typeface="Roboto Medium"/>
              <a:cs typeface="Roboto Medium"/>
              <a:sym typeface="Roboto Medium"/>
            </a:endParaRPr>
          </a:p>
          <a:p>
            <a:pPr indent="-342900" lvl="0" marL="457200" marR="0" rtl="0" algn="l">
              <a:lnSpc>
                <a:spcPct val="100000"/>
              </a:lnSpc>
              <a:spcBef>
                <a:spcPts val="1000"/>
              </a:spcBef>
              <a:spcAft>
                <a:spcPts val="0"/>
              </a:spcAft>
              <a:buClr>
                <a:srgbClr val="000000"/>
              </a:buClr>
              <a:buSzPts val="1800"/>
              <a:buFont typeface="Roboto Medium"/>
              <a:buChar char="●"/>
            </a:pPr>
            <a:r>
              <a:rPr lang="en" sz="1800">
                <a:latin typeface="Roboto Medium"/>
                <a:ea typeface="Roboto Medium"/>
                <a:cs typeface="Roboto Medium"/>
                <a:sym typeface="Roboto Medium"/>
              </a:rPr>
              <a:t>TITLE III- Provider Participation</a:t>
            </a:r>
            <a:endParaRPr b="0" i="0" sz="1800" u="none" cap="none" strike="noStrike">
              <a:solidFill>
                <a:srgbClr val="000000"/>
              </a:solidFill>
              <a:latin typeface="Roboto Medium"/>
              <a:ea typeface="Roboto Medium"/>
              <a:cs typeface="Roboto Medium"/>
              <a:sym typeface="Roboto Medium"/>
            </a:endParaRPr>
          </a:p>
          <a:p>
            <a:pPr indent="-342900" lvl="0" marL="457200" marR="0" rtl="0" algn="l">
              <a:lnSpc>
                <a:spcPct val="100000"/>
              </a:lnSpc>
              <a:spcBef>
                <a:spcPts val="1000"/>
              </a:spcBef>
              <a:spcAft>
                <a:spcPts val="0"/>
              </a:spcAft>
              <a:buClr>
                <a:srgbClr val="000000"/>
              </a:buClr>
              <a:buSzPts val="1800"/>
              <a:buFont typeface="Roboto Medium"/>
              <a:buChar char="●"/>
            </a:pPr>
            <a:r>
              <a:rPr lang="en" sz="1800">
                <a:latin typeface="Roboto Medium"/>
                <a:ea typeface="Roboto Medium"/>
                <a:cs typeface="Roboto Medium"/>
                <a:sym typeface="Roboto Medium"/>
              </a:rPr>
              <a:t>TITLE IV- Administration</a:t>
            </a:r>
            <a:endParaRPr sz="1800">
              <a:latin typeface="Roboto Medium"/>
              <a:ea typeface="Roboto Medium"/>
              <a:cs typeface="Roboto Medium"/>
              <a:sym typeface="Roboto Medium"/>
            </a:endParaRPr>
          </a:p>
          <a:p>
            <a:pPr indent="-342900" lvl="0" marL="457200" marR="0" rtl="0" algn="l">
              <a:lnSpc>
                <a:spcPct val="100000"/>
              </a:lnSpc>
              <a:spcBef>
                <a:spcPts val="1000"/>
              </a:spcBef>
              <a:spcAft>
                <a:spcPts val="0"/>
              </a:spcAft>
              <a:buSzPts val="1800"/>
              <a:buFont typeface="Roboto Medium"/>
              <a:buChar char="●"/>
            </a:pPr>
            <a:r>
              <a:rPr lang="en" sz="1800">
                <a:latin typeface="Roboto Medium"/>
                <a:ea typeface="Roboto Medium"/>
                <a:cs typeface="Roboto Medium"/>
                <a:sym typeface="Roboto Medium"/>
              </a:rPr>
              <a:t>TITLE V- Quality of Care</a:t>
            </a:r>
            <a:endParaRPr sz="1800">
              <a:latin typeface="Roboto Medium"/>
              <a:ea typeface="Roboto Medium"/>
              <a:cs typeface="Roboto Medium"/>
              <a:sym typeface="Roboto Medium"/>
            </a:endParaRPr>
          </a:p>
          <a:p>
            <a:pPr indent="-342900" lvl="0" marL="457200" marR="0" rtl="0" algn="l">
              <a:lnSpc>
                <a:spcPct val="100000"/>
              </a:lnSpc>
              <a:spcBef>
                <a:spcPts val="1000"/>
              </a:spcBef>
              <a:spcAft>
                <a:spcPts val="1000"/>
              </a:spcAft>
              <a:buSzPts val="1800"/>
              <a:buFont typeface="Roboto Medium"/>
              <a:buChar char="●"/>
            </a:pPr>
            <a:r>
              <a:rPr lang="en" sz="1800">
                <a:latin typeface="Roboto Medium"/>
                <a:ea typeface="Roboto Medium"/>
                <a:cs typeface="Roboto Medium"/>
                <a:sym typeface="Roboto Medium"/>
              </a:rPr>
              <a:t>TITLE VI- National Health Budget; Provider Payments; Cost Containing Measures</a:t>
            </a:r>
            <a:endParaRPr sz="1800">
              <a:latin typeface="Roboto Medium"/>
              <a:ea typeface="Roboto Medium"/>
              <a:cs typeface="Roboto Medium"/>
              <a:sym typeface="Roboto Medium"/>
            </a:endParaRPr>
          </a:p>
        </p:txBody>
      </p:sp>
      <p:sp>
        <p:nvSpPr>
          <p:cNvPr id="320" name="Google Shape;320;p47"/>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1" name="Google Shape;321;p47"/>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322" name="Google Shape;322;p47"/>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323" name="Google Shape;323;p47"/>
          <p:cNvSpPr txBox="1"/>
          <p:nvPr/>
        </p:nvSpPr>
        <p:spPr>
          <a:xfrm>
            <a:off x="4514850" y="718275"/>
            <a:ext cx="4638600" cy="36162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Roboto Medium"/>
              <a:buChar char="●"/>
            </a:pPr>
            <a:r>
              <a:rPr lang="en" sz="1800">
                <a:latin typeface="Roboto Medium"/>
                <a:ea typeface="Roboto Medium"/>
                <a:cs typeface="Roboto Medium"/>
                <a:sym typeface="Roboto Medium"/>
              </a:rPr>
              <a:t>TITLE VII- Universal Medicare Trust Fund</a:t>
            </a:r>
            <a:endParaRPr b="0" i="0" sz="1800" u="none" cap="none" strike="noStrike">
              <a:solidFill>
                <a:srgbClr val="000000"/>
              </a:solidFill>
              <a:latin typeface="Roboto Medium"/>
              <a:ea typeface="Roboto Medium"/>
              <a:cs typeface="Roboto Medium"/>
              <a:sym typeface="Roboto Medium"/>
            </a:endParaRPr>
          </a:p>
          <a:p>
            <a:pPr indent="-342900" lvl="0" marL="457200" marR="0" rtl="0" algn="l">
              <a:lnSpc>
                <a:spcPct val="100000"/>
              </a:lnSpc>
              <a:spcBef>
                <a:spcPts val="1000"/>
              </a:spcBef>
              <a:spcAft>
                <a:spcPts val="0"/>
              </a:spcAft>
              <a:buClr>
                <a:srgbClr val="000000"/>
              </a:buClr>
              <a:buSzPts val="1800"/>
              <a:buFont typeface="Roboto Medium"/>
              <a:buChar char="●"/>
            </a:pPr>
            <a:r>
              <a:rPr lang="en" sz="1800">
                <a:latin typeface="Roboto Medium"/>
                <a:ea typeface="Roboto Medium"/>
                <a:cs typeface="Roboto Medium"/>
                <a:sym typeface="Roboto Medium"/>
              </a:rPr>
              <a:t>TITLE VIII- Conforming Amendments to the Employee Retirement Income Security Act of 1974</a:t>
            </a:r>
            <a:endParaRPr b="0" i="0" sz="1800" u="none" cap="none" strike="noStrike">
              <a:solidFill>
                <a:srgbClr val="000000"/>
              </a:solidFill>
              <a:latin typeface="Roboto Medium"/>
              <a:ea typeface="Roboto Medium"/>
              <a:cs typeface="Roboto Medium"/>
              <a:sym typeface="Roboto Medium"/>
            </a:endParaRPr>
          </a:p>
          <a:p>
            <a:pPr indent="-342900" lvl="0" marL="457200" marR="0" rtl="0" algn="l">
              <a:lnSpc>
                <a:spcPct val="100000"/>
              </a:lnSpc>
              <a:spcBef>
                <a:spcPts val="1000"/>
              </a:spcBef>
              <a:spcAft>
                <a:spcPts val="0"/>
              </a:spcAft>
              <a:buClr>
                <a:srgbClr val="000000"/>
              </a:buClr>
              <a:buSzPts val="1800"/>
              <a:buFont typeface="Roboto Medium"/>
              <a:buChar char="●"/>
            </a:pPr>
            <a:r>
              <a:rPr lang="en" sz="1800">
                <a:latin typeface="Roboto Medium"/>
                <a:ea typeface="Roboto Medium"/>
                <a:cs typeface="Roboto Medium"/>
                <a:sym typeface="Roboto Medium"/>
              </a:rPr>
              <a:t>TITLE IX- Additional Conforming Amendments</a:t>
            </a:r>
            <a:endParaRPr b="0" i="0" sz="1800" u="none" cap="none" strike="noStrike">
              <a:solidFill>
                <a:srgbClr val="000000"/>
              </a:solidFill>
              <a:latin typeface="Roboto Medium"/>
              <a:ea typeface="Roboto Medium"/>
              <a:cs typeface="Roboto Medium"/>
              <a:sym typeface="Roboto Medium"/>
            </a:endParaRPr>
          </a:p>
          <a:p>
            <a:pPr indent="-342900" lvl="0" marL="457200" marR="0" rtl="0" algn="l">
              <a:lnSpc>
                <a:spcPct val="100000"/>
              </a:lnSpc>
              <a:spcBef>
                <a:spcPts val="1000"/>
              </a:spcBef>
              <a:spcAft>
                <a:spcPts val="0"/>
              </a:spcAft>
              <a:buClr>
                <a:srgbClr val="000000"/>
              </a:buClr>
              <a:buSzPts val="1800"/>
              <a:buFont typeface="Roboto Medium"/>
              <a:buChar char="●"/>
            </a:pPr>
            <a:r>
              <a:rPr lang="en" sz="1800">
                <a:latin typeface="Roboto Medium"/>
                <a:ea typeface="Roboto Medium"/>
                <a:cs typeface="Roboto Medium"/>
                <a:sym typeface="Roboto Medium"/>
              </a:rPr>
              <a:t>TITLE X- Transition to Medicare for All</a:t>
            </a:r>
            <a:endParaRPr sz="1800">
              <a:latin typeface="Roboto Medium"/>
              <a:ea typeface="Roboto Medium"/>
              <a:cs typeface="Roboto Medium"/>
              <a:sym typeface="Roboto Medium"/>
            </a:endParaRPr>
          </a:p>
          <a:p>
            <a:pPr indent="-342900" lvl="0" marL="457200" marR="0" rtl="0" algn="l">
              <a:lnSpc>
                <a:spcPct val="100000"/>
              </a:lnSpc>
              <a:spcBef>
                <a:spcPts val="1000"/>
              </a:spcBef>
              <a:spcAft>
                <a:spcPts val="1000"/>
              </a:spcAft>
              <a:buSzPts val="1800"/>
              <a:buFont typeface="Roboto Medium"/>
              <a:buChar char="●"/>
            </a:pPr>
            <a:r>
              <a:rPr lang="en" sz="1800">
                <a:latin typeface="Roboto Medium"/>
                <a:ea typeface="Roboto Medium"/>
                <a:cs typeface="Roboto Medium"/>
                <a:sym typeface="Roboto Medium"/>
              </a:rPr>
              <a:t>TITLE XI- Miscellaneous</a:t>
            </a:r>
            <a:endParaRPr sz="1800">
              <a:latin typeface="Roboto Medium"/>
              <a:ea typeface="Roboto Medium"/>
              <a:cs typeface="Roboto Medium"/>
              <a:sym typeface="Roboto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48"/>
          <p:cNvPicPr preferRelativeResize="0"/>
          <p:nvPr/>
        </p:nvPicPr>
        <p:blipFill>
          <a:blip r:embed="rId3">
            <a:alphaModFix/>
          </a:blip>
          <a:stretch>
            <a:fillRect/>
          </a:stretch>
        </p:blipFill>
        <p:spPr>
          <a:xfrm>
            <a:off x="143475" y="651450"/>
            <a:ext cx="229375" cy="238200"/>
          </a:xfrm>
          <a:prstGeom prst="rect">
            <a:avLst/>
          </a:prstGeom>
          <a:noFill/>
          <a:ln>
            <a:noFill/>
          </a:ln>
        </p:spPr>
      </p:pic>
      <p:pic>
        <p:nvPicPr>
          <p:cNvPr id="329" name="Google Shape;329;p48"/>
          <p:cNvPicPr preferRelativeResize="0"/>
          <p:nvPr/>
        </p:nvPicPr>
        <p:blipFill>
          <a:blip r:embed="rId3">
            <a:alphaModFix/>
          </a:blip>
          <a:stretch>
            <a:fillRect/>
          </a:stretch>
        </p:blipFill>
        <p:spPr>
          <a:xfrm>
            <a:off x="567125" y="938775"/>
            <a:ext cx="229375" cy="238200"/>
          </a:xfrm>
          <a:prstGeom prst="rect">
            <a:avLst/>
          </a:prstGeom>
          <a:noFill/>
          <a:ln>
            <a:noFill/>
          </a:ln>
        </p:spPr>
      </p:pic>
      <p:pic>
        <p:nvPicPr>
          <p:cNvPr id="330" name="Google Shape;330;p48"/>
          <p:cNvPicPr preferRelativeResize="0"/>
          <p:nvPr/>
        </p:nvPicPr>
        <p:blipFill>
          <a:blip r:embed="rId3">
            <a:alphaModFix/>
          </a:blip>
          <a:stretch>
            <a:fillRect/>
          </a:stretch>
        </p:blipFill>
        <p:spPr>
          <a:xfrm>
            <a:off x="600675" y="1199700"/>
            <a:ext cx="229375" cy="238200"/>
          </a:xfrm>
          <a:prstGeom prst="rect">
            <a:avLst/>
          </a:prstGeom>
          <a:noFill/>
          <a:ln>
            <a:noFill/>
          </a:ln>
        </p:spPr>
      </p:pic>
      <p:pic>
        <p:nvPicPr>
          <p:cNvPr id="331" name="Google Shape;331;p48"/>
          <p:cNvPicPr preferRelativeResize="0"/>
          <p:nvPr/>
        </p:nvPicPr>
        <p:blipFill>
          <a:blip r:embed="rId3">
            <a:alphaModFix/>
          </a:blip>
          <a:stretch>
            <a:fillRect/>
          </a:stretch>
        </p:blipFill>
        <p:spPr>
          <a:xfrm>
            <a:off x="600675" y="1543050"/>
            <a:ext cx="229375" cy="238200"/>
          </a:xfrm>
          <a:prstGeom prst="rect">
            <a:avLst/>
          </a:prstGeom>
          <a:noFill/>
          <a:ln>
            <a:noFill/>
          </a:ln>
        </p:spPr>
      </p:pic>
      <p:pic>
        <p:nvPicPr>
          <p:cNvPr id="332" name="Google Shape;332;p48"/>
          <p:cNvPicPr preferRelativeResize="0"/>
          <p:nvPr/>
        </p:nvPicPr>
        <p:blipFill>
          <a:blip r:embed="rId3">
            <a:alphaModFix/>
          </a:blip>
          <a:stretch>
            <a:fillRect/>
          </a:stretch>
        </p:blipFill>
        <p:spPr>
          <a:xfrm>
            <a:off x="1033075" y="1793900"/>
            <a:ext cx="229375" cy="238200"/>
          </a:xfrm>
          <a:prstGeom prst="rect">
            <a:avLst/>
          </a:prstGeom>
          <a:noFill/>
          <a:ln>
            <a:noFill/>
          </a:ln>
        </p:spPr>
      </p:pic>
      <p:pic>
        <p:nvPicPr>
          <p:cNvPr id="333" name="Google Shape;333;p48"/>
          <p:cNvPicPr preferRelativeResize="0"/>
          <p:nvPr/>
        </p:nvPicPr>
        <p:blipFill>
          <a:blip r:embed="rId3">
            <a:alphaModFix/>
          </a:blip>
          <a:stretch>
            <a:fillRect/>
          </a:stretch>
        </p:blipFill>
        <p:spPr>
          <a:xfrm>
            <a:off x="1033075" y="2095350"/>
            <a:ext cx="229375" cy="238200"/>
          </a:xfrm>
          <a:prstGeom prst="rect">
            <a:avLst/>
          </a:prstGeom>
          <a:noFill/>
          <a:ln>
            <a:noFill/>
          </a:ln>
        </p:spPr>
      </p:pic>
      <p:pic>
        <p:nvPicPr>
          <p:cNvPr id="334" name="Google Shape;334;p48"/>
          <p:cNvPicPr preferRelativeResize="0"/>
          <p:nvPr/>
        </p:nvPicPr>
        <p:blipFill>
          <a:blip r:embed="rId3">
            <a:alphaModFix/>
          </a:blip>
          <a:stretch>
            <a:fillRect/>
          </a:stretch>
        </p:blipFill>
        <p:spPr>
          <a:xfrm>
            <a:off x="600675" y="2400475"/>
            <a:ext cx="229375" cy="238200"/>
          </a:xfrm>
          <a:prstGeom prst="rect">
            <a:avLst/>
          </a:prstGeom>
          <a:noFill/>
          <a:ln>
            <a:noFill/>
          </a:ln>
        </p:spPr>
      </p:pic>
      <p:pic>
        <p:nvPicPr>
          <p:cNvPr id="335" name="Google Shape;335;p48"/>
          <p:cNvPicPr preferRelativeResize="0"/>
          <p:nvPr/>
        </p:nvPicPr>
        <p:blipFill>
          <a:blip r:embed="rId3">
            <a:alphaModFix/>
          </a:blip>
          <a:stretch>
            <a:fillRect/>
          </a:stretch>
        </p:blipFill>
        <p:spPr>
          <a:xfrm>
            <a:off x="143475" y="2672275"/>
            <a:ext cx="229375" cy="238200"/>
          </a:xfrm>
          <a:prstGeom prst="rect">
            <a:avLst/>
          </a:prstGeom>
          <a:noFill/>
          <a:ln>
            <a:noFill/>
          </a:ln>
        </p:spPr>
      </p:pic>
      <p:pic>
        <p:nvPicPr>
          <p:cNvPr id="336" name="Google Shape;336;p48"/>
          <p:cNvPicPr preferRelativeResize="0"/>
          <p:nvPr/>
        </p:nvPicPr>
        <p:blipFill>
          <a:blip r:embed="rId3">
            <a:alphaModFix/>
          </a:blip>
          <a:stretch>
            <a:fillRect/>
          </a:stretch>
        </p:blipFill>
        <p:spPr>
          <a:xfrm>
            <a:off x="608700" y="2952300"/>
            <a:ext cx="229375" cy="238200"/>
          </a:xfrm>
          <a:prstGeom prst="rect">
            <a:avLst/>
          </a:prstGeom>
          <a:noFill/>
          <a:ln>
            <a:noFill/>
          </a:ln>
        </p:spPr>
      </p:pic>
      <p:pic>
        <p:nvPicPr>
          <p:cNvPr id="337" name="Google Shape;337;p48"/>
          <p:cNvPicPr preferRelativeResize="0"/>
          <p:nvPr/>
        </p:nvPicPr>
        <p:blipFill>
          <a:blip r:embed="rId3">
            <a:alphaModFix/>
          </a:blip>
          <a:stretch>
            <a:fillRect/>
          </a:stretch>
        </p:blipFill>
        <p:spPr>
          <a:xfrm>
            <a:off x="600675" y="3257900"/>
            <a:ext cx="229375" cy="238200"/>
          </a:xfrm>
          <a:prstGeom prst="rect">
            <a:avLst/>
          </a:prstGeom>
          <a:noFill/>
          <a:ln>
            <a:noFill/>
          </a:ln>
        </p:spPr>
      </p:pic>
      <p:pic>
        <p:nvPicPr>
          <p:cNvPr id="338" name="Google Shape;338;p48"/>
          <p:cNvPicPr preferRelativeResize="0"/>
          <p:nvPr/>
        </p:nvPicPr>
        <p:blipFill>
          <a:blip r:embed="rId3">
            <a:alphaModFix/>
          </a:blip>
          <a:stretch>
            <a:fillRect/>
          </a:stretch>
        </p:blipFill>
        <p:spPr>
          <a:xfrm>
            <a:off x="143475" y="3562700"/>
            <a:ext cx="229375" cy="238200"/>
          </a:xfrm>
          <a:prstGeom prst="rect">
            <a:avLst/>
          </a:prstGeom>
          <a:noFill/>
          <a:ln>
            <a:noFill/>
          </a:ln>
        </p:spPr>
      </p:pic>
      <p:pic>
        <p:nvPicPr>
          <p:cNvPr id="339" name="Google Shape;339;p48"/>
          <p:cNvPicPr preferRelativeResize="0"/>
          <p:nvPr/>
        </p:nvPicPr>
        <p:blipFill>
          <a:blip r:embed="rId3">
            <a:alphaModFix/>
          </a:blip>
          <a:stretch>
            <a:fillRect/>
          </a:stretch>
        </p:blipFill>
        <p:spPr>
          <a:xfrm>
            <a:off x="151500" y="3866700"/>
            <a:ext cx="229375" cy="238200"/>
          </a:xfrm>
          <a:prstGeom prst="rect">
            <a:avLst/>
          </a:prstGeom>
          <a:noFill/>
          <a:ln>
            <a:noFill/>
          </a:ln>
        </p:spPr>
      </p:pic>
      <p:sp>
        <p:nvSpPr>
          <p:cNvPr id="340" name="Google Shape;340;p48"/>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sz="1700">
                <a:solidFill>
                  <a:srgbClr val="00CDE3"/>
                </a:solidFill>
                <a:latin typeface="Roboto"/>
                <a:ea typeface="Roboto"/>
                <a:cs typeface="Roboto"/>
                <a:sym typeface="Roboto"/>
              </a:rPr>
              <a:t>4. Summary - The 2022 Medicare for All Act</a:t>
            </a:r>
            <a:endParaRPr b="1" sz="1700">
              <a:solidFill>
                <a:srgbClr val="00CDE3"/>
              </a:solidFill>
              <a:latin typeface="Roboto"/>
              <a:ea typeface="Roboto"/>
              <a:cs typeface="Roboto"/>
              <a:sym typeface="Roboto"/>
            </a:endParaRPr>
          </a:p>
        </p:txBody>
      </p:sp>
      <p:sp>
        <p:nvSpPr>
          <p:cNvPr id="341" name="Google Shape;341;p48"/>
          <p:cNvSpPr txBox="1"/>
          <p:nvPr/>
        </p:nvSpPr>
        <p:spPr>
          <a:xfrm>
            <a:off x="175" y="572700"/>
            <a:ext cx="9144000" cy="3995100"/>
          </a:xfrm>
          <a:prstGeom prst="rect">
            <a:avLst/>
          </a:prstGeom>
          <a:noFill/>
          <a:ln>
            <a:noFill/>
          </a:ln>
        </p:spPr>
        <p:txBody>
          <a:bodyPr anchorCtr="0" anchor="t" bIns="91425" lIns="91425" spcFirstLastPara="1" rIns="91425" wrap="square" tIns="91425">
            <a:noAutofit/>
          </a:bodyPr>
          <a:lstStyle/>
          <a:p>
            <a:pPr indent="-323850" lvl="0" marL="457200" marR="0" rtl="0" algn="l">
              <a:lnSpc>
                <a:spcPct val="100000"/>
              </a:lnSpc>
              <a:spcBef>
                <a:spcPts val="0"/>
              </a:spcBef>
              <a:spcAft>
                <a:spcPts val="0"/>
              </a:spcAft>
              <a:buClr>
                <a:srgbClr val="38761D"/>
              </a:buClr>
              <a:buSzPts val="1500"/>
              <a:buFont typeface="Roboto Medium"/>
              <a:buChar char="❏"/>
            </a:pPr>
            <a:r>
              <a:rPr lang="en" sz="1500">
                <a:solidFill>
                  <a:srgbClr val="38761D"/>
                </a:solidFill>
                <a:latin typeface="Roboto Medium"/>
                <a:ea typeface="Roboto Medium"/>
                <a:cs typeface="Roboto Medium"/>
                <a:sym typeface="Roboto Medium"/>
              </a:rPr>
              <a:t>Implements universal, comprehensive healthcare coverage with a </a:t>
            </a:r>
            <a:r>
              <a:rPr lang="en" sz="1500" u="sng">
                <a:solidFill>
                  <a:srgbClr val="38761D"/>
                </a:solidFill>
                <a:latin typeface="Roboto Medium"/>
                <a:ea typeface="Roboto Medium"/>
                <a:cs typeface="Roboto Medium"/>
                <a:sym typeface="Roboto Medium"/>
              </a:rPr>
              <a:t>4-year rollout plan</a:t>
            </a:r>
            <a:endParaRPr sz="1500" u="sng">
              <a:solidFill>
                <a:srgbClr val="38761D"/>
              </a:solidFill>
              <a:latin typeface="Roboto Medium"/>
              <a:ea typeface="Roboto Medium"/>
              <a:cs typeface="Roboto Medium"/>
              <a:sym typeface="Roboto Medium"/>
            </a:endParaRPr>
          </a:p>
          <a:p>
            <a:pPr indent="-323850" lvl="1" marL="914400" marR="0" rtl="0" algn="l">
              <a:lnSpc>
                <a:spcPct val="100000"/>
              </a:lnSpc>
              <a:spcBef>
                <a:spcPts val="500"/>
              </a:spcBef>
              <a:spcAft>
                <a:spcPts val="0"/>
              </a:spcAft>
              <a:buClr>
                <a:srgbClr val="38761D"/>
              </a:buClr>
              <a:buSzPts val="1500"/>
              <a:buFont typeface="Roboto Medium"/>
              <a:buChar char="❏"/>
            </a:pPr>
            <a:r>
              <a:rPr lang="en" sz="1500">
                <a:solidFill>
                  <a:srgbClr val="38761D"/>
                </a:solidFill>
                <a:latin typeface="Roboto Medium"/>
                <a:ea typeface="Roboto Medium"/>
                <a:cs typeface="Roboto Medium"/>
                <a:sym typeface="Roboto Medium"/>
              </a:rPr>
              <a:t>Automatically enrolls children and newborns into program</a:t>
            </a:r>
            <a:endParaRPr sz="1500">
              <a:solidFill>
                <a:srgbClr val="38761D"/>
              </a:solidFill>
              <a:latin typeface="Roboto Medium"/>
              <a:ea typeface="Roboto Medium"/>
              <a:cs typeface="Roboto Medium"/>
              <a:sym typeface="Roboto Medium"/>
            </a:endParaRPr>
          </a:p>
          <a:p>
            <a:pPr indent="-323850" lvl="1" marL="914400" marR="0" rtl="0" algn="l">
              <a:lnSpc>
                <a:spcPct val="100000"/>
              </a:lnSpc>
              <a:spcBef>
                <a:spcPts val="500"/>
              </a:spcBef>
              <a:spcAft>
                <a:spcPts val="0"/>
              </a:spcAft>
              <a:buClr>
                <a:srgbClr val="38761D"/>
              </a:buClr>
              <a:buSzPts val="1500"/>
              <a:buFont typeface="Roboto Medium"/>
              <a:buChar char="❏"/>
            </a:pPr>
            <a:r>
              <a:rPr lang="en" sz="1500">
                <a:solidFill>
                  <a:srgbClr val="38761D"/>
                </a:solidFill>
                <a:latin typeface="Roboto Medium"/>
                <a:ea typeface="Roboto Medium"/>
                <a:cs typeface="Roboto Medium"/>
                <a:sym typeface="Roboto Medium"/>
              </a:rPr>
              <a:t>Creates a temporary Medicare-Buy-In and Public Option program</a:t>
            </a:r>
            <a:endParaRPr sz="1500">
              <a:solidFill>
                <a:srgbClr val="38761D"/>
              </a:solidFill>
              <a:latin typeface="Roboto Medium"/>
              <a:ea typeface="Roboto Medium"/>
              <a:cs typeface="Roboto Medium"/>
              <a:sym typeface="Roboto Medium"/>
            </a:endParaRPr>
          </a:p>
          <a:p>
            <a:pPr indent="-323850" lvl="1" marL="914400" marR="0" rtl="0" algn="l">
              <a:lnSpc>
                <a:spcPct val="100000"/>
              </a:lnSpc>
              <a:spcBef>
                <a:spcPts val="500"/>
              </a:spcBef>
              <a:spcAft>
                <a:spcPts val="0"/>
              </a:spcAft>
              <a:buClr>
                <a:srgbClr val="38761D"/>
              </a:buClr>
              <a:buSzPts val="1500"/>
              <a:buFont typeface="Roboto Medium"/>
              <a:buChar char="❏"/>
            </a:pPr>
            <a:r>
              <a:rPr lang="en" sz="1500">
                <a:solidFill>
                  <a:srgbClr val="38761D"/>
                </a:solidFill>
                <a:latin typeface="Roboto Medium"/>
                <a:ea typeface="Roboto Medium"/>
                <a:cs typeface="Roboto Medium"/>
                <a:sym typeface="Roboto Medium"/>
              </a:rPr>
              <a:t>Improves Medicare for the 4-year transition period by:</a:t>
            </a:r>
            <a:endParaRPr sz="1500">
              <a:solidFill>
                <a:srgbClr val="38761D"/>
              </a:solidFill>
              <a:latin typeface="Roboto Medium"/>
              <a:ea typeface="Roboto Medium"/>
              <a:cs typeface="Roboto Medium"/>
              <a:sym typeface="Roboto Medium"/>
            </a:endParaRPr>
          </a:p>
          <a:p>
            <a:pPr indent="-323850" lvl="2" marL="1371600" marR="0" rtl="0" algn="l">
              <a:lnSpc>
                <a:spcPct val="100000"/>
              </a:lnSpc>
              <a:spcBef>
                <a:spcPts val="500"/>
              </a:spcBef>
              <a:spcAft>
                <a:spcPts val="0"/>
              </a:spcAft>
              <a:buClr>
                <a:srgbClr val="38761D"/>
              </a:buClr>
              <a:buSzPts val="1500"/>
              <a:buFont typeface="Roboto Medium"/>
              <a:buChar char="❏"/>
            </a:pPr>
            <a:r>
              <a:rPr lang="en" sz="1500">
                <a:solidFill>
                  <a:srgbClr val="38761D"/>
                </a:solidFill>
                <a:latin typeface="Roboto Medium"/>
                <a:ea typeface="Roboto Medium"/>
                <a:cs typeface="Roboto Medium"/>
                <a:sym typeface="Roboto Medium"/>
              </a:rPr>
              <a:t>Caps out-of-pocket expenses: $1,500 Co-Insurance, $305 Prescription, $0 Deductibles</a:t>
            </a:r>
            <a:endParaRPr sz="1500">
              <a:solidFill>
                <a:srgbClr val="38761D"/>
              </a:solidFill>
              <a:latin typeface="Roboto Medium"/>
              <a:ea typeface="Roboto Medium"/>
              <a:cs typeface="Roboto Medium"/>
              <a:sym typeface="Roboto Medium"/>
            </a:endParaRPr>
          </a:p>
          <a:p>
            <a:pPr indent="-323850" lvl="2" marL="1371600" marR="0" rtl="0" algn="l">
              <a:lnSpc>
                <a:spcPct val="100000"/>
              </a:lnSpc>
              <a:spcBef>
                <a:spcPts val="500"/>
              </a:spcBef>
              <a:spcAft>
                <a:spcPts val="0"/>
              </a:spcAft>
              <a:buClr>
                <a:srgbClr val="38761D"/>
              </a:buClr>
              <a:buSzPts val="1500"/>
              <a:buFont typeface="Roboto Medium"/>
              <a:buChar char="❏"/>
            </a:pPr>
            <a:r>
              <a:rPr lang="en" sz="1500">
                <a:solidFill>
                  <a:srgbClr val="38761D"/>
                </a:solidFill>
                <a:latin typeface="Roboto Medium"/>
                <a:ea typeface="Roboto Medium"/>
                <a:cs typeface="Roboto Medium"/>
                <a:sym typeface="Roboto Medium"/>
              </a:rPr>
              <a:t>Improves access: Dental/Vision/Hearing Services &amp; Enrolls people w/ disabilities</a:t>
            </a:r>
            <a:endParaRPr sz="1500">
              <a:solidFill>
                <a:srgbClr val="38761D"/>
              </a:solidFill>
              <a:latin typeface="Roboto Medium"/>
              <a:ea typeface="Roboto Medium"/>
              <a:cs typeface="Roboto Medium"/>
              <a:sym typeface="Roboto Medium"/>
            </a:endParaRPr>
          </a:p>
          <a:p>
            <a:pPr indent="-323850" lvl="1" marL="914400" marR="0" rtl="0" algn="l">
              <a:lnSpc>
                <a:spcPct val="100000"/>
              </a:lnSpc>
              <a:spcBef>
                <a:spcPts val="500"/>
              </a:spcBef>
              <a:spcAft>
                <a:spcPts val="0"/>
              </a:spcAft>
              <a:buClr>
                <a:srgbClr val="38761D"/>
              </a:buClr>
              <a:buSzPts val="1500"/>
              <a:buFont typeface="Roboto Medium"/>
              <a:buChar char="❏"/>
            </a:pPr>
            <a:r>
              <a:rPr lang="en" sz="1500">
                <a:solidFill>
                  <a:srgbClr val="38761D"/>
                </a:solidFill>
                <a:latin typeface="Roboto Medium"/>
                <a:ea typeface="Roboto Medium"/>
                <a:cs typeface="Roboto Medium"/>
                <a:sym typeface="Roboto Medium"/>
              </a:rPr>
              <a:t>Provides 5 years of complete worker assistance to health insurance workers</a:t>
            </a:r>
            <a:endParaRPr sz="1500">
              <a:solidFill>
                <a:srgbClr val="38761D"/>
              </a:solidFill>
              <a:latin typeface="Roboto Medium"/>
              <a:ea typeface="Roboto Medium"/>
              <a:cs typeface="Roboto Medium"/>
              <a:sym typeface="Roboto Medium"/>
            </a:endParaRPr>
          </a:p>
          <a:p>
            <a:pPr indent="-323850" lvl="0" marL="457200" marR="0" rtl="0" algn="l">
              <a:lnSpc>
                <a:spcPct val="100000"/>
              </a:lnSpc>
              <a:spcBef>
                <a:spcPts val="500"/>
              </a:spcBef>
              <a:spcAft>
                <a:spcPts val="0"/>
              </a:spcAft>
              <a:buClr>
                <a:srgbClr val="38761D"/>
              </a:buClr>
              <a:buSzPts val="1500"/>
              <a:buFont typeface="Roboto Medium"/>
              <a:buChar char="❏"/>
            </a:pPr>
            <a:r>
              <a:rPr lang="en" sz="1500">
                <a:solidFill>
                  <a:srgbClr val="38761D"/>
                </a:solidFill>
                <a:latin typeface="Roboto Medium"/>
                <a:ea typeface="Roboto Medium"/>
                <a:cs typeface="Roboto Medium"/>
                <a:sym typeface="Roboto Medium"/>
              </a:rPr>
              <a:t>Drastically reduces out-of-pocket expenses for patients</a:t>
            </a:r>
            <a:endParaRPr sz="1500">
              <a:solidFill>
                <a:srgbClr val="38761D"/>
              </a:solidFill>
              <a:latin typeface="Roboto Medium"/>
              <a:ea typeface="Roboto Medium"/>
              <a:cs typeface="Roboto Medium"/>
              <a:sym typeface="Roboto Medium"/>
            </a:endParaRPr>
          </a:p>
          <a:p>
            <a:pPr indent="-323850" lvl="1" marL="914400" rtl="0" algn="l">
              <a:spcBef>
                <a:spcPts val="500"/>
              </a:spcBef>
              <a:spcAft>
                <a:spcPts val="0"/>
              </a:spcAft>
              <a:buClr>
                <a:srgbClr val="38761D"/>
              </a:buClr>
              <a:buSzPts val="1500"/>
              <a:buFont typeface="Roboto Medium"/>
              <a:buChar char="❏"/>
            </a:pPr>
            <a:r>
              <a:rPr lang="en" sz="1500">
                <a:solidFill>
                  <a:srgbClr val="38761D"/>
                </a:solidFill>
                <a:latin typeface="Roboto Medium"/>
                <a:ea typeface="Roboto Medium"/>
                <a:cs typeface="Roboto Medium"/>
                <a:sym typeface="Roboto Medium"/>
              </a:rPr>
              <a:t>Eliminates Co-Payments, Co-Insurance, Premiums, and Deductibles</a:t>
            </a:r>
            <a:endParaRPr sz="1500">
              <a:solidFill>
                <a:srgbClr val="38761D"/>
              </a:solidFill>
              <a:latin typeface="Roboto Medium"/>
              <a:ea typeface="Roboto Medium"/>
              <a:cs typeface="Roboto Medium"/>
              <a:sym typeface="Roboto Medium"/>
            </a:endParaRPr>
          </a:p>
          <a:p>
            <a:pPr indent="-323850" lvl="1" marL="914400" marR="0" rtl="0" algn="l">
              <a:lnSpc>
                <a:spcPct val="100000"/>
              </a:lnSpc>
              <a:spcBef>
                <a:spcPts val="500"/>
              </a:spcBef>
              <a:spcAft>
                <a:spcPts val="0"/>
              </a:spcAft>
              <a:buClr>
                <a:srgbClr val="38761D"/>
              </a:buClr>
              <a:buSzPts val="1500"/>
              <a:buFont typeface="Roboto Medium"/>
              <a:buChar char="❏"/>
            </a:pPr>
            <a:r>
              <a:rPr lang="en" sz="1500">
                <a:solidFill>
                  <a:srgbClr val="38761D"/>
                </a:solidFill>
                <a:latin typeface="Roboto Medium"/>
                <a:ea typeface="Roboto Medium"/>
                <a:cs typeface="Roboto Medium"/>
                <a:sym typeface="Roboto Medium"/>
              </a:rPr>
              <a:t>$200 cap for out-of-pocket payments on prescription drugs</a:t>
            </a:r>
            <a:endParaRPr sz="1500">
              <a:solidFill>
                <a:srgbClr val="38761D"/>
              </a:solidFill>
              <a:latin typeface="Roboto Medium"/>
              <a:ea typeface="Roboto Medium"/>
              <a:cs typeface="Roboto Medium"/>
              <a:sym typeface="Roboto Medium"/>
            </a:endParaRPr>
          </a:p>
          <a:p>
            <a:pPr indent="-323850" lvl="0" marL="457200" marR="0" rtl="0" algn="l">
              <a:lnSpc>
                <a:spcPct val="100000"/>
              </a:lnSpc>
              <a:spcBef>
                <a:spcPts val="500"/>
              </a:spcBef>
              <a:spcAft>
                <a:spcPts val="0"/>
              </a:spcAft>
              <a:buClr>
                <a:srgbClr val="38761D"/>
              </a:buClr>
              <a:buSzPts val="1500"/>
              <a:buFont typeface="Roboto Medium"/>
              <a:buChar char="❏"/>
            </a:pPr>
            <a:r>
              <a:rPr lang="en" sz="1500">
                <a:solidFill>
                  <a:srgbClr val="38761D"/>
                </a:solidFill>
                <a:latin typeface="Roboto Medium"/>
                <a:ea typeface="Roboto Medium"/>
                <a:cs typeface="Roboto Medium"/>
                <a:sym typeface="Roboto Medium"/>
              </a:rPr>
              <a:t>Covers all medically necessary procedures w/ an appeal process for experimental ones</a:t>
            </a:r>
            <a:endParaRPr sz="1500">
              <a:solidFill>
                <a:srgbClr val="38761D"/>
              </a:solidFill>
              <a:latin typeface="Roboto Medium"/>
              <a:ea typeface="Roboto Medium"/>
              <a:cs typeface="Roboto Medium"/>
              <a:sym typeface="Roboto Medium"/>
            </a:endParaRPr>
          </a:p>
          <a:p>
            <a:pPr indent="-323850" lvl="0" marL="457200" marR="0" rtl="0" algn="l">
              <a:lnSpc>
                <a:spcPct val="100000"/>
              </a:lnSpc>
              <a:spcBef>
                <a:spcPts val="500"/>
              </a:spcBef>
              <a:spcAft>
                <a:spcPts val="500"/>
              </a:spcAft>
              <a:buClr>
                <a:srgbClr val="38761D"/>
              </a:buClr>
              <a:buSzPts val="1500"/>
              <a:buFont typeface="Roboto Medium"/>
              <a:buChar char="❏"/>
            </a:pPr>
            <a:r>
              <a:rPr lang="en" sz="1500">
                <a:solidFill>
                  <a:srgbClr val="38761D"/>
                </a:solidFill>
                <a:latin typeface="Roboto Medium"/>
                <a:ea typeface="Roboto Medium"/>
                <a:cs typeface="Roboto Medium"/>
                <a:sym typeface="Roboto Medium"/>
              </a:rPr>
              <a:t>Moves Medicare for All physician/institution payment rates out of congress, and into the executive branch, specifically Regional Directors, who work with physician panels</a:t>
            </a:r>
            <a:endParaRPr sz="1500">
              <a:solidFill>
                <a:srgbClr val="38761D"/>
              </a:solidFill>
              <a:latin typeface="Roboto Medium"/>
              <a:ea typeface="Roboto Medium"/>
              <a:cs typeface="Roboto Medium"/>
              <a:sym typeface="Roboto Medium"/>
            </a:endParaRPr>
          </a:p>
        </p:txBody>
      </p:sp>
      <p:sp>
        <p:nvSpPr>
          <p:cNvPr id="342" name="Google Shape;342;p48"/>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3" name="Google Shape;343;p48"/>
          <p:cNvPicPr preferRelativeResize="0"/>
          <p:nvPr/>
        </p:nvPicPr>
        <p:blipFill rotWithShape="1">
          <a:blip r:embed="rId4">
            <a:alphaModFix/>
          </a:blip>
          <a:srcRect b="0" l="0" r="0" t="0"/>
          <a:stretch/>
        </p:blipFill>
        <p:spPr>
          <a:xfrm>
            <a:off x="95250" y="4567850"/>
            <a:ext cx="2105026" cy="632325"/>
          </a:xfrm>
          <a:prstGeom prst="rect">
            <a:avLst/>
          </a:prstGeom>
          <a:noFill/>
          <a:ln>
            <a:noFill/>
          </a:ln>
        </p:spPr>
      </p:pic>
      <p:pic>
        <p:nvPicPr>
          <p:cNvPr id="344" name="Google Shape;344;p48"/>
          <p:cNvPicPr preferRelativeResize="0"/>
          <p:nvPr/>
        </p:nvPicPr>
        <p:blipFill rotWithShape="1">
          <a:blip r:embed="rId5">
            <a:alphaModFix/>
          </a:blip>
          <a:srcRect b="0" l="0" r="0" t="0"/>
          <a:stretch/>
        </p:blipFill>
        <p:spPr>
          <a:xfrm>
            <a:off x="6272425" y="4567838"/>
            <a:ext cx="2697889" cy="632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9"/>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49"/>
          <p:cNvSpPr txBox="1"/>
          <p:nvPr>
            <p:ph idx="1" type="body"/>
          </p:nvPr>
        </p:nvSpPr>
        <p:spPr>
          <a:xfrm>
            <a:off x="1071700" y="1421575"/>
            <a:ext cx="7749900" cy="2067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89B6FF"/>
              </a:buClr>
              <a:buSzPts val="2400"/>
              <a:buFont typeface="Roboto Medium"/>
              <a:buAutoNum type="arabicPeriod"/>
            </a:pPr>
            <a:r>
              <a:rPr lang="en" sz="2400" strike="sngStrike">
                <a:solidFill>
                  <a:srgbClr val="89B6FF"/>
                </a:solidFill>
                <a:highlight>
                  <a:srgbClr val="263378"/>
                </a:highlight>
                <a:latin typeface="Roboto Medium"/>
                <a:ea typeface="Roboto Medium"/>
                <a:cs typeface="Roboto Medium"/>
                <a:sym typeface="Roboto Medium"/>
              </a:rPr>
              <a:t>State of affairs in the US healthcare system</a:t>
            </a:r>
            <a:endParaRPr sz="2400" strike="sngStrike">
              <a:solidFill>
                <a:srgbClr val="89B6FF"/>
              </a:solidFill>
              <a:highlight>
                <a:srgbClr val="263378"/>
              </a:highlight>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FCA040"/>
              </a:buClr>
              <a:buSzPts val="2400"/>
              <a:buFont typeface="Roboto Medium"/>
              <a:buAutoNum type="arabicPeriod"/>
            </a:pPr>
            <a:r>
              <a:rPr lang="en" sz="2400" strike="sngStrike">
                <a:solidFill>
                  <a:srgbClr val="FCA040"/>
                </a:solidFill>
                <a:highlight>
                  <a:srgbClr val="263378"/>
                </a:highlight>
                <a:latin typeface="Roboto Medium"/>
                <a:ea typeface="Roboto Medium"/>
                <a:cs typeface="Roboto Medium"/>
                <a:sym typeface="Roboto Medium"/>
              </a:rPr>
              <a:t>Effects of our broken system </a:t>
            </a:r>
            <a:endParaRPr sz="2400" strike="sngStrike">
              <a:solidFill>
                <a:srgbClr val="FCA040"/>
              </a:solidFill>
              <a:highlight>
                <a:srgbClr val="263378"/>
              </a:highlight>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00CDE3"/>
              </a:buClr>
              <a:buSzPts val="2400"/>
              <a:buFont typeface="Roboto Medium"/>
              <a:buAutoNum type="arabicPeriod"/>
            </a:pPr>
            <a:r>
              <a:rPr lang="en" sz="2400" strike="sngStrike">
                <a:solidFill>
                  <a:srgbClr val="00CDE3"/>
                </a:solidFill>
                <a:highlight>
                  <a:srgbClr val="263378"/>
                </a:highlight>
                <a:latin typeface="Roboto Medium"/>
                <a:ea typeface="Roboto Medium"/>
                <a:cs typeface="Roboto Medium"/>
                <a:sym typeface="Roboto Medium"/>
              </a:rPr>
              <a:t>The solution: Improved Medicare For All!</a:t>
            </a:r>
            <a:endParaRPr sz="2400" strike="sngStrike">
              <a:solidFill>
                <a:srgbClr val="00CDE3"/>
              </a:solidFill>
              <a:highlight>
                <a:srgbClr val="263378"/>
              </a:highlight>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FF2B00"/>
              </a:buClr>
              <a:buSzPts val="2400"/>
              <a:buFont typeface="Roboto Medium"/>
              <a:buAutoNum type="arabicPeriod"/>
            </a:pPr>
            <a:r>
              <a:rPr lang="en" sz="2400">
                <a:solidFill>
                  <a:srgbClr val="FF2B00"/>
                </a:solidFill>
                <a:highlight>
                  <a:srgbClr val="263378"/>
                </a:highlight>
                <a:latin typeface="Roboto Medium"/>
                <a:ea typeface="Roboto Medium"/>
                <a:cs typeface="Roboto Medium"/>
                <a:sym typeface="Roboto Medium"/>
              </a:rPr>
              <a:t>The opposition &amp; mythbusting counter-arguments</a:t>
            </a:r>
            <a:endParaRPr sz="2400">
              <a:solidFill>
                <a:srgbClr val="FF2B00"/>
              </a:solidFill>
              <a:highlight>
                <a:srgbClr val="263378"/>
              </a:highlight>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84E5AC"/>
              </a:buClr>
              <a:buSzPts val="2400"/>
              <a:buFont typeface="Roboto Medium"/>
              <a:buAutoNum type="arabicPeriod"/>
            </a:pPr>
            <a:r>
              <a:rPr lang="en" sz="2400">
                <a:solidFill>
                  <a:srgbClr val="84E5AC"/>
                </a:solidFill>
                <a:highlight>
                  <a:srgbClr val="263378"/>
                </a:highlight>
                <a:latin typeface="Roboto Medium"/>
                <a:ea typeface="Roboto Medium"/>
                <a:cs typeface="Roboto Medium"/>
                <a:sym typeface="Roboto Medium"/>
              </a:rPr>
              <a:t>Summary &amp; a call to action</a:t>
            </a:r>
            <a:r>
              <a:rPr lang="en" sz="2400">
                <a:solidFill>
                  <a:srgbClr val="84E5AC"/>
                </a:solidFill>
                <a:highlight>
                  <a:srgbClr val="263378"/>
                </a:highlight>
                <a:latin typeface="Roboto Medium"/>
                <a:ea typeface="Roboto Medium"/>
                <a:cs typeface="Roboto Medium"/>
                <a:sym typeface="Roboto Medium"/>
              </a:rPr>
              <a:t>!</a:t>
            </a:r>
            <a:endParaRPr sz="2400">
              <a:solidFill>
                <a:srgbClr val="84E5AC"/>
              </a:solidFill>
              <a:highlight>
                <a:srgbClr val="263378"/>
              </a:highlight>
              <a:latin typeface="Roboto Medium"/>
              <a:ea typeface="Roboto Medium"/>
              <a:cs typeface="Roboto Medium"/>
              <a:sym typeface="Roboto Medium"/>
            </a:endParaRPr>
          </a:p>
        </p:txBody>
      </p:sp>
      <p:sp>
        <p:nvSpPr>
          <p:cNvPr id="351" name="Google Shape;351;p49"/>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FFFFFF"/>
                </a:solidFill>
                <a:latin typeface="Roboto"/>
                <a:ea typeface="Roboto"/>
                <a:cs typeface="Roboto"/>
                <a:sym typeface="Roboto"/>
              </a:rPr>
              <a:t>Coming Up: Part Three</a:t>
            </a:r>
            <a:endParaRPr b="1">
              <a:solidFill>
                <a:srgbClr val="FFFFFF"/>
              </a:solidFill>
              <a:latin typeface="Roboto"/>
              <a:ea typeface="Roboto"/>
              <a:cs typeface="Roboto"/>
              <a:sym typeface="Roboto"/>
            </a:endParaRPr>
          </a:p>
        </p:txBody>
      </p:sp>
      <p:pic>
        <p:nvPicPr>
          <p:cNvPr id="352" name="Google Shape;352;p49"/>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353" name="Google Shape;353;p49"/>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354" name="Google Shape;354;p49"/>
          <p:cNvSpPr txBox="1"/>
          <p:nvPr/>
        </p:nvSpPr>
        <p:spPr>
          <a:xfrm>
            <a:off x="58100" y="1603200"/>
            <a:ext cx="14508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strike="sngStrike">
                <a:solidFill>
                  <a:srgbClr val="89B6FF"/>
                </a:solidFill>
                <a:latin typeface="Roboto"/>
                <a:ea typeface="Roboto"/>
                <a:cs typeface="Roboto"/>
                <a:sym typeface="Roboto"/>
              </a:rPr>
              <a:t>Part </a:t>
            </a:r>
            <a:r>
              <a:rPr lang="en" sz="1500" strike="sngStrike">
                <a:solidFill>
                  <a:srgbClr val="FCA040"/>
                </a:solidFill>
                <a:latin typeface="Roboto"/>
                <a:ea typeface="Roboto"/>
                <a:cs typeface="Roboto"/>
                <a:sym typeface="Roboto"/>
              </a:rPr>
              <a:t>One</a:t>
            </a:r>
            <a:endParaRPr sz="1500" strike="sngStrike">
              <a:solidFill>
                <a:srgbClr val="FCA040"/>
              </a:solidFill>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rPr lang="en" sz="1500" strike="sngStrike">
                <a:solidFill>
                  <a:srgbClr val="00CDE3"/>
                </a:solidFill>
                <a:latin typeface="Roboto"/>
                <a:ea typeface="Roboto"/>
                <a:cs typeface="Roboto"/>
                <a:sym typeface="Roboto"/>
              </a:rPr>
              <a:t>Part Two</a:t>
            </a:r>
            <a:endParaRPr sz="1500" strike="sngStrike">
              <a:solidFill>
                <a:srgbClr val="00CDE3"/>
              </a:solidFill>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rPr lang="en" sz="1500">
                <a:latin typeface="Roboto"/>
                <a:ea typeface="Roboto"/>
                <a:cs typeface="Roboto"/>
                <a:sym typeface="Roboto"/>
              </a:rPr>
              <a:t> </a:t>
            </a:r>
            <a:endParaRPr sz="1500">
              <a:latin typeface="Roboto"/>
              <a:ea typeface="Roboto"/>
              <a:cs typeface="Roboto"/>
              <a:sym typeface="Roboto"/>
            </a:endParaRPr>
          </a:p>
          <a:p>
            <a:pPr indent="0" lvl="0" marL="0" rtl="0" algn="l">
              <a:spcBef>
                <a:spcPts val="0"/>
              </a:spcBef>
              <a:spcAft>
                <a:spcPts val="0"/>
              </a:spcAft>
              <a:buNone/>
            </a:pPr>
            <a:r>
              <a:rPr lang="en" sz="1500">
                <a:solidFill>
                  <a:srgbClr val="FF2B00"/>
                </a:solidFill>
                <a:latin typeface="Roboto"/>
                <a:ea typeface="Roboto"/>
                <a:cs typeface="Roboto"/>
                <a:sym typeface="Roboto"/>
              </a:rPr>
              <a:t>Part </a:t>
            </a:r>
            <a:r>
              <a:rPr lang="en" sz="1500">
                <a:solidFill>
                  <a:srgbClr val="84E5AC"/>
                </a:solidFill>
                <a:latin typeface="Roboto"/>
                <a:ea typeface="Roboto"/>
                <a:cs typeface="Roboto"/>
                <a:sym typeface="Roboto"/>
              </a:rPr>
              <a:t>Three →</a:t>
            </a:r>
            <a:endParaRPr sz="1500">
              <a:solidFill>
                <a:srgbClr val="84E5AC"/>
              </a:solidFill>
              <a:latin typeface="Roboto"/>
              <a:ea typeface="Roboto"/>
              <a:cs typeface="Roboto"/>
              <a:sym typeface="Roboto"/>
            </a:endParaRPr>
          </a:p>
        </p:txBody>
      </p:sp>
      <p:sp>
        <p:nvSpPr>
          <p:cNvPr id="355" name="Google Shape;355;p49"/>
          <p:cNvSpPr/>
          <p:nvPr/>
        </p:nvSpPr>
        <p:spPr>
          <a:xfrm>
            <a:off x="79800" y="2749475"/>
            <a:ext cx="8386200" cy="848700"/>
          </a:xfrm>
          <a:prstGeom prst="rect">
            <a:avLst/>
          </a:prstGeom>
          <a:noFill/>
          <a:ln cap="flat" cmpd="sng" w="38100">
            <a:solidFill>
              <a:srgbClr val="84E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0"/>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50"/>
          <p:cNvSpPr txBox="1"/>
          <p:nvPr>
            <p:ph idx="1" type="body"/>
          </p:nvPr>
        </p:nvSpPr>
        <p:spPr>
          <a:xfrm>
            <a:off x="-11850" y="1073375"/>
            <a:ext cx="9144000" cy="3286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FF2B00"/>
              </a:buClr>
              <a:buSzPts val="2400"/>
              <a:buFont typeface="Roboto Medium"/>
              <a:buAutoNum type="arabicPeriod"/>
            </a:pPr>
            <a:r>
              <a:rPr lang="en" sz="2400">
                <a:solidFill>
                  <a:srgbClr val="FF2B00"/>
                </a:solidFill>
                <a:latin typeface="Roboto Medium"/>
                <a:ea typeface="Roboto Medium"/>
                <a:cs typeface="Roboto Medium"/>
                <a:sym typeface="Roboto Medium"/>
              </a:rPr>
              <a:t>Identify the Most Influential Opposers of Medicare for All</a:t>
            </a:r>
            <a:endParaRPr sz="2400">
              <a:solidFill>
                <a:srgbClr val="FF2B00"/>
              </a:solidFill>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FF2B00"/>
              </a:buClr>
              <a:buSzPts val="2400"/>
              <a:buFont typeface="Roboto Medium"/>
              <a:buAutoNum type="arabicPeriod"/>
            </a:pPr>
            <a:r>
              <a:rPr lang="en" sz="2400">
                <a:solidFill>
                  <a:srgbClr val="FF2B00"/>
                </a:solidFill>
                <a:latin typeface="Roboto Medium"/>
                <a:ea typeface="Roboto Medium"/>
                <a:cs typeface="Roboto Medium"/>
                <a:sym typeface="Roboto Medium"/>
              </a:rPr>
              <a:t>Mythbusting Counter-Arguments: Red-Scare and Economics</a:t>
            </a:r>
            <a:endParaRPr sz="2400">
              <a:solidFill>
                <a:srgbClr val="FF2B00"/>
              </a:solidFill>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FF2B00"/>
              </a:buClr>
              <a:buSzPts val="2400"/>
              <a:buFont typeface="Roboto Medium"/>
              <a:buAutoNum type="arabicPeriod"/>
            </a:pPr>
            <a:r>
              <a:rPr lang="en" sz="2400">
                <a:solidFill>
                  <a:srgbClr val="FF2B00"/>
                </a:solidFill>
                <a:latin typeface="Roboto Medium"/>
                <a:ea typeface="Roboto Medium"/>
                <a:cs typeface="Roboto Medium"/>
                <a:sym typeface="Roboto Medium"/>
              </a:rPr>
              <a:t>Mythbusting Counter-Arguments: Operational Critiques</a:t>
            </a:r>
            <a:endParaRPr sz="2400">
              <a:solidFill>
                <a:srgbClr val="FF2B00"/>
              </a:solidFill>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FF2B00"/>
              </a:buClr>
              <a:buSzPts val="2400"/>
              <a:buFont typeface="Roboto Medium"/>
              <a:buAutoNum type="arabicPeriod"/>
            </a:pPr>
            <a:r>
              <a:rPr lang="en" sz="2400">
                <a:solidFill>
                  <a:srgbClr val="FF2B00"/>
                </a:solidFill>
                <a:latin typeface="Roboto Medium"/>
                <a:ea typeface="Roboto Medium"/>
                <a:cs typeface="Roboto Medium"/>
                <a:sym typeface="Roboto Medium"/>
              </a:rPr>
              <a:t>Mythbusting Counter-Arguments: Half-measure Plans</a:t>
            </a:r>
            <a:endParaRPr sz="2400">
              <a:solidFill>
                <a:srgbClr val="FF2B00"/>
              </a:solidFill>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84E5AC"/>
              </a:buClr>
              <a:buSzPts val="2400"/>
              <a:buFont typeface="Roboto Medium"/>
              <a:buAutoNum type="arabicPeriod"/>
            </a:pPr>
            <a:r>
              <a:rPr lang="en" sz="2400">
                <a:solidFill>
                  <a:srgbClr val="84E5AC"/>
                </a:solidFill>
                <a:latin typeface="Roboto Medium"/>
                <a:ea typeface="Roboto Medium"/>
                <a:cs typeface="Roboto Medium"/>
                <a:sym typeface="Roboto Medium"/>
              </a:rPr>
              <a:t>Summary &amp; Closing Arguments</a:t>
            </a:r>
            <a:endParaRPr sz="2400">
              <a:solidFill>
                <a:srgbClr val="84E5AC"/>
              </a:solidFill>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84E5AC"/>
              </a:buClr>
              <a:buSzPts val="2400"/>
              <a:buFont typeface="Roboto Medium"/>
              <a:buAutoNum type="arabicPeriod"/>
            </a:pPr>
            <a:r>
              <a:rPr lang="en" sz="2400">
                <a:solidFill>
                  <a:srgbClr val="84E5AC"/>
                </a:solidFill>
                <a:latin typeface="Roboto Medium"/>
                <a:ea typeface="Roboto Medium"/>
                <a:cs typeface="Roboto Medium"/>
                <a:sym typeface="Roboto Medium"/>
              </a:rPr>
              <a:t>A Call to Action!</a:t>
            </a:r>
            <a:endParaRPr sz="2400">
              <a:solidFill>
                <a:srgbClr val="84E5AC"/>
              </a:solidFill>
              <a:latin typeface="Roboto Medium"/>
              <a:ea typeface="Roboto Medium"/>
              <a:cs typeface="Roboto Medium"/>
              <a:sym typeface="Roboto Medium"/>
            </a:endParaRPr>
          </a:p>
          <a:p>
            <a:pPr indent="0" lvl="0" marL="0" rtl="0" algn="l">
              <a:spcBef>
                <a:spcPts val="0"/>
              </a:spcBef>
              <a:spcAft>
                <a:spcPts val="0"/>
              </a:spcAft>
              <a:buNone/>
            </a:pPr>
            <a:r>
              <a:t/>
            </a:r>
            <a:endParaRPr sz="2400">
              <a:solidFill>
                <a:srgbClr val="1155CC"/>
              </a:solidFill>
              <a:latin typeface="Roboto Medium"/>
              <a:ea typeface="Roboto Medium"/>
              <a:cs typeface="Roboto Medium"/>
              <a:sym typeface="Roboto Medium"/>
            </a:endParaRPr>
          </a:p>
          <a:p>
            <a:pPr indent="0" lvl="0" marL="0" rtl="0" algn="l">
              <a:lnSpc>
                <a:spcPct val="115000"/>
              </a:lnSpc>
              <a:spcBef>
                <a:spcPts val="0"/>
              </a:spcBef>
              <a:spcAft>
                <a:spcPts val="0"/>
              </a:spcAft>
              <a:buNone/>
            </a:pPr>
            <a:r>
              <a:t/>
            </a:r>
            <a:endParaRPr sz="2400">
              <a:solidFill>
                <a:srgbClr val="84E5AC"/>
              </a:solidFill>
              <a:highlight>
                <a:srgbClr val="263378"/>
              </a:highlight>
              <a:latin typeface="Roboto Medium"/>
              <a:ea typeface="Roboto Medium"/>
              <a:cs typeface="Roboto Medium"/>
              <a:sym typeface="Roboto Medium"/>
            </a:endParaRPr>
          </a:p>
        </p:txBody>
      </p:sp>
      <p:sp>
        <p:nvSpPr>
          <p:cNvPr id="362" name="Google Shape;362;p50"/>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FFFFFF"/>
                </a:solidFill>
                <a:latin typeface="Roboto"/>
                <a:ea typeface="Roboto"/>
                <a:cs typeface="Roboto"/>
                <a:sym typeface="Roboto"/>
              </a:rPr>
              <a:t>Part Three</a:t>
            </a:r>
            <a:r>
              <a:rPr b="1" lang="en">
                <a:solidFill>
                  <a:srgbClr val="FFFFFF"/>
                </a:solidFill>
                <a:latin typeface="Roboto"/>
                <a:ea typeface="Roboto"/>
                <a:cs typeface="Roboto"/>
                <a:sym typeface="Roboto"/>
              </a:rPr>
              <a:t>: Addressing the Opposition &amp; Summary</a:t>
            </a:r>
            <a:endParaRPr b="1">
              <a:solidFill>
                <a:srgbClr val="FFFFFF"/>
              </a:solidFill>
              <a:latin typeface="Roboto"/>
              <a:ea typeface="Roboto"/>
              <a:cs typeface="Roboto"/>
              <a:sym typeface="Roboto"/>
            </a:endParaRPr>
          </a:p>
        </p:txBody>
      </p:sp>
      <p:pic>
        <p:nvPicPr>
          <p:cNvPr id="363" name="Google Shape;363;p50"/>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364" name="Google Shape;364;p50"/>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1"/>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51"/>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381000" lvl="0" marL="457200" rtl="0" algn="l">
              <a:lnSpc>
                <a:spcPct val="115000"/>
              </a:lnSpc>
              <a:spcBef>
                <a:spcPts val="0"/>
              </a:spcBef>
              <a:spcAft>
                <a:spcPts val="0"/>
              </a:spcAft>
              <a:buClr>
                <a:srgbClr val="FF2B00"/>
              </a:buClr>
              <a:buSzPts val="2400"/>
              <a:buFont typeface="Roboto Medium"/>
              <a:buAutoNum type="arabicPeriod"/>
            </a:pPr>
            <a:r>
              <a:rPr lang="en" sz="2400">
                <a:solidFill>
                  <a:srgbClr val="FF2B00"/>
                </a:solidFill>
                <a:latin typeface="Roboto Medium"/>
                <a:ea typeface="Roboto Medium"/>
                <a:cs typeface="Roboto Medium"/>
                <a:sym typeface="Roboto Medium"/>
              </a:rPr>
              <a:t>Identify the Most Influential Opposers of Medicare for All</a:t>
            </a:r>
            <a:endParaRPr b="1">
              <a:solidFill>
                <a:srgbClr val="FF2B00"/>
              </a:solidFill>
              <a:latin typeface="Roboto"/>
              <a:ea typeface="Roboto"/>
              <a:cs typeface="Roboto"/>
              <a:sym typeface="Roboto"/>
            </a:endParaRPr>
          </a:p>
        </p:txBody>
      </p:sp>
      <p:pic>
        <p:nvPicPr>
          <p:cNvPr id="371" name="Google Shape;371;p51"/>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372" name="Google Shape;372;p51"/>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pic>
        <p:nvPicPr>
          <p:cNvPr id="373" name="Google Shape;373;p51"/>
          <p:cNvPicPr preferRelativeResize="0"/>
          <p:nvPr/>
        </p:nvPicPr>
        <p:blipFill>
          <a:blip r:embed="rId5">
            <a:alphaModFix/>
          </a:blip>
          <a:stretch>
            <a:fillRect/>
          </a:stretch>
        </p:blipFill>
        <p:spPr>
          <a:xfrm>
            <a:off x="-11750" y="2637989"/>
            <a:ext cx="4151498" cy="1617776"/>
          </a:xfrm>
          <a:prstGeom prst="rect">
            <a:avLst/>
          </a:prstGeom>
          <a:noFill/>
          <a:ln cap="flat" cmpd="sng" w="19050">
            <a:solidFill>
              <a:srgbClr val="263378"/>
            </a:solidFill>
            <a:prstDash val="solid"/>
            <a:round/>
            <a:headEnd len="sm" w="sm" type="none"/>
            <a:tailEnd len="sm" w="sm" type="none"/>
          </a:ln>
        </p:spPr>
      </p:pic>
      <p:pic>
        <p:nvPicPr>
          <p:cNvPr id="374" name="Google Shape;374;p51"/>
          <p:cNvPicPr preferRelativeResize="0"/>
          <p:nvPr/>
        </p:nvPicPr>
        <p:blipFill>
          <a:blip r:embed="rId6">
            <a:alphaModFix/>
          </a:blip>
          <a:stretch>
            <a:fillRect/>
          </a:stretch>
        </p:blipFill>
        <p:spPr>
          <a:xfrm>
            <a:off x="4992500" y="529175"/>
            <a:ext cx="4151500" cy="3149739"/>
          </a:xfrm>
          <a:prstGeom prst="rect">
            <a:avLst/>
          </a:prstGeom>
          <a:noFill/>
          <a:ln cap="flat" cmpd="sng" w="19050">
            <a:solidFill>
              <a:srgbClr val="263378"/>
            </a:solidFill>
            <a:prstDash val="solid"/>
            <a:round/>
            <a:headEnd len="sm" w="sm" type="none"/>
            <a:tailEnd len="sm" w="sm" type="none"/>
          </a:ln>
        </p:spPr>
      </p:pic>
      <p:sp>
        <p:nvSpPr>
          <p:cNvPr id="375" name="Google Shape;375;p51"/>
          <p:cNvSpPr/>
          <p:nvPr/>
        </p:nvSpPr>
        <p:spPr>
          <a:xfrm>
            <a:off x="8253000" y="3054175"/>
            <a:ext cx="891000" cy="300900"/>
          </a:xfrm>
          <a:prstGeom prst="ellipse">
            <a:avLst/>
          </a:prstGeom>
          <a:noFill/>
          <a:ln cap="flat" cmpd="sng" w="76200">
            <a:solidFill>
              <a:srgbClr val="FF2B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6" name="Google Shape;376;p51"/>
          <p:cNvPicPr preferRelativeResize="0"/>
          <p:nvPr/>
        </p:nvPicPr>
        <p:blipFill rotWithShape="1">
          <a:blip r:embed="rId7">
            <a:alphaModFix/>
          </a:blip>
          <a:srcRect b="7490" l="-510" r="510" t="-7490"/>
          <a:stretch/>
        </p:blipFill>
        <p:spPr>
          <a:xfrm>
            <a:off x="-11750" y="572698"/>
            <a:ext cx="4788025" cy="1889924"/>
          </a:xfrm>
          <a:prstGeom prst="rect">
            <a:avLst/>
          </a:prstGeom>
          <a:noFill/>
          <a:ln cap="flat" cmpd="sng" w="19050">
            <a:solidFill>
              <a:srgbClr val="FF2B00"/>
            </a:solidFill>
            <a:prstDash val="solid"/>
            <a:round/>
            <a:headEnd len="sm" w="sm" type="none"/>
            <a:tailEnd len="sm" w="sm" type="none"/>
          </a:ln>
        </p:spPr>
      </p:pic>
      <p:pic>
        <p:nvPicPr>
          <p:cNvPr id="377" name="Google Shape;377;p51"/>
          <p:cNvPicPr preferRelativeResize="0"/>
          <p:nvPr/>
        </p:nvPicPr>
        <p:blipFill>
          <a:blip r:embed="rId8">
            <a:alphaModFix/>
          </a:blip>
          <a:stretch>
            <a:fillRect/>
          </a:stretch>
        </p:blipFill>
        <p:spPr>
          <a:xfrm>
            <a:off x="4091575" y="3355075"/>
            <a:ext cx="4249923" cy="1218050"/>
          </a:xfrm>
          <a:prstGeom prst="rect">
            <a:avLst/>
          </a:prstGeom>
          <a:noFill/>
          <a:ln cap="flat" cmpd="sng" w="19050">
            <a:solidFill>
              <a:srgbClr val="FF2B00"/>
            </a:solidFill>
            <a:prstDash val="solid"/>
            <a:round/>
            <a:headEnd len="sm" w="sm" type="none"/>
            <a:tailEnd len="sm" w="sm" type="none"/>
          </a:ln>
        </p:spPr>
      </p:pic>
      <p:sp>
        <p:nvSpPr>
          <p:cNvPr id="378" name="Google Shape;378;p51"/>
          <p:cNvSpPr txBox="1"/>
          <p:nvPr/>
        </p:nvSpPr>
        <p:spPr>
          <a:xfrm>
            <a:off x="1113600" y="2404875"/>
            <a:ext cx="4077000" cy="585000"/>
          </a:xfrm>
          <a:prstGeom prst="rect">
            <a:avLst/>
          </a:prstGeom>
          <a:solidFill>
            <a:srgbClr val="26337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rgbClr val="FF2B00"/>
                </a:solidFill>
              </a:rPr>
              <a:t>There is a lot of money to be made in price- gouging pharmaceuticals and denying coverage</a:t>
            </a:r>
            <a:endParaRPr b="1" sz="1300" u="sng">
              <a:solidFill>
                <a:srgbClr val="FF2B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2"/>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52"/>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381000" lvl="0" marL="457200" rtl="0" algn="l">
              <a:lnSpc>
                <a:spcPct val="115000"/>
              </a:lnSpc>
              <a:spcBef>
                <a:spcPts val="0"/>
              </a:spcBef>
              <a:spcAft>
                <a:spcPts val="0"/>
              </a:spcAft>
              <a:buClr>
                <a:srgbClr val="FF2B00"/>
              </a:buClr>
              <a:buSzPts val="2400"/>
              <a:buFont typeface="Roboto Medium"/>
              <a:buAutoNum type="arabicPeriod"/>
            </a:pPr>
            <a:r>
              <a:rPr lang="en" sz="2400">
                <a:solidFill>
                  <a:srgbClr val="FF2B00"/>
                </a:solidFill>
                <a:latin typeface="Roboto Medium"/>
                <a:ea typeface="Roboto Medium"/>
                <a:cs typeface="Roboto Medium"/>
                <a:sym typeface="Roboto Medium"/>
              </a:rPr>
              <a:t>The Power of Lobbying Against Health Care Expansion Efforts</a:t>
            </a:r>
            <a:endParaRPr b="1">
              <a:solidFill>
                <a:srgbClr val="FF2B00"/>
              </a:solidFill>
              <a:latin typeface="Roboto"/>
              <a:ea typeface="Roboto"/>
              <a:cs typeface="Roboto"/>
              <a:sym typeface="Roboto"/>
            </a:endParaRPr>
          </a:p>
        </p:txBody>
      </p:sp>
      <p:pic>
        <p:nvPicPr>
          <p:cNvPr id="385" name="Google Shape;385;p52"/>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386" name="Google Shape;386;p52"/>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pic>
        <p:nvPicPr>
          <p:cNvPr id="387" name="Google Shape;387;p52"/>
          <p:cNvPicPr preferRelativeResize="0"/>
          <p:nvPr/>
        </p:nvPicPr>
        <p:blipFill>
          <a:blip r:embed="rId5">
            <a:alphaModFix/>
          </a:blip>
          <a:stretch>
            <a:fillRect/>
          </a:stretch>
        </p:blipFill>
        <p:spPr>
          <a:xfrm>
            <a:off x="53550" y="608975"/>
            <a:ext cx="6983398" cy="944550"/>
          </a:xfrm>
          <a:prstGeom prst="rect">
            <a:avLst/>
          </a:prstGeom>
          <a:noFill/>
          <a:ln cap="flat" cmpd="sng" w="19050">
            <a:solidFill>
              <a:srgbClr val="FF2B00"/>
            </a:solidFill>
            <a:prstDash val="solid"/>
            <a:round/>
            <a:headEnd len="sm" w="sm" type="none"/>
            <a:tailEnd len="sm" w="sm" type="none"/>
          </a:ln>
        </p:spPr>
      </p:pic>
      <p:sp>
        <p:nvSpPr>
          <p:cNvPr id="388" name="Google Shape;388;p52"/>
          <p:cNvSpPr txBox="1"/>
          <p:nvPr/>
        </p:nvSpPr>
        <p:spPr>
          <a:xfrm>
            <a:off x="174100" y="1606750"/>
            <a:ext cx="8958300" cy="1797900"/>
          </a:xfrm>
          <a:prstGeom prst="rect">
            <a:avLst/>
          </a:prstGeom>
          <a:noFill/>
          <a:ln cap="flat" cmpd="sng" w="19050">
            <a:solidFill>
              <a:srgbClr val="263378"/>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u="sng">
                <a:solidFill>
                  <a:schemeClr val="dk1"/>
                </a:solidFill>
                <a:latin typeface="Roboto"/>
                <a:ea typeface="Roboto"/>
                <a:cs typeface="Roboto"/>
                <a:sym typeface="Roboto"/>
              </a:rPr>
              <a:t>Pharmaceutical Lobbyists Prevented Medicare Part D from Negotiating Drug Prices in the 2003 Medicare Modernization Act</a:t>
            </a:r>
            <a:endParaRPr sz="1200" u="sng">
              <a:solidFill>
                <a:schemeClr val="dk1"/>
              </a:solidFill>
              <a:latin typeface="Roboto"/>
              <a:ea typeface="Roboto"/>
              <a:cs typeface="Roboto"/>
              <a:sym typeface="Roboto"/>
            </a:endParaRPr>
          </a:p>
          <a:p>
            <a:pPr indent="0" lvl="0" marL="0" rtl="0" algn="l">
              <a:lnSpc>
                <a:spcPct val="115000"/>
              </a:lnSpc>
              <a:spcBef>
                <a:spcPts val="300"/>
              </a:spcBef>
              <a:spcAft>
                <a:spcPts val="0"/>
              </a:spcAft>
              <a:buNone/>
            </a:pPr>
            <a:r>
              <a:rPr i="1" lang="en" sz="1200">
                <a:solidFill>
                  <a:schemeClr val="dk1"/>
                </a:solidFill>
                <a:latin typeface="Roboto"/>
                <a:ea typeface="Roboto"/>
                <a:cs typeface="Roboto"/>
                <a:sym typeface="Roboto"/>
              </a:rPr>
              <a:t>“</a:t>
            </a:r>
            <a:r>
              <a:rPr b="1" i="1" lang="en" sz="1200">
                <a:solidFill>
                  <a:schemeClr val="dk1"/>
                </a:solidFill>
                <a:latin typeface="Roboto"/>
                <a:ea typeface="Roboto"/>
                <a:cs typeface="Roboto"/>
                <a:sym typeface="Roboto"/>
              </a:rPr>
              <a:t>The pharmaceutical lobbyists wrote the bill</a:t>
            </a:r>
            <a:r>
              <a:rPr i="1" lang="en" sz="1200">
                <a:solidFill>
                  <a:schemeClr val="dk1"/>
                </a:solidFill>
                <a:latin typeface="Roboto"/>
                <a:ea typeface="Roboto"/>
                <a:cs typeface="Roboto"/>
                <a:sym typeface="Roboto"/>
              </a:rPr>
              <a:t>,” says Jones. “</a:t>
            </a:r>
            <a:r>
              <a:rPr b="1" i="1" lang="en" sz="1200">
                <a:solidFill>
                  <a:schemeClr val="dk1"/>
                </a:solidFill>
                <a:latin typeface="Roboto"/>
                <a:ea typeface="Roboto"/>
                <a:cs typeface="Roboto"/>
                <a:sym typeface="Roboto"/>
              </a:rPr>
              <a:t>The bill was over 1,000 pages. And it got to the members of the House that morning, and we voted for it at about 3 a.m. in the morning</a:t>
            </a:r>
            <a:r>
              <a:rPr i="1" lang="en" sz="1200">
                <a:solidFill>
                  <a:schemeClr val="dk1"/>
                </a:solidFill>
                <a:latin typeface="Roboto"/>
                <a:ea typeface="Roboto"/>
                <a:cs typeface="Roboto"/>
                <a:sym typeface="Roboto"/>
              </a:rPr>
              <a:t>,” remembers Jones.</a:t>
            </a:r>
            <a:endParaRPr i="1" sz="1200">
              <a:solidFill>
                <a:schemeClr val="dk1"/>
              </a:solidFill>
              <a:latin typeface="Roboto"/>
              <a:ea typeface="Roboto"/>
              <a:cs typeface="Roboto"/>
              <a:sym typeface="Roboto"/>
            </a:endParaRPr>
          </a:p>
          <a:p>
            <a:pPr indent="0" lvl="0" marL="0" rtl="0" algn="l">
              <a:lnSpc>
                <a:spcPct val="115000"/>
              </a:lnSpc>
              <a:spcBef>
                <a:spcPts val="300"/>
              </a:spcBef>
              <a:spcAft>
                <a:spcPts val="0"/>
              </a:spcAft>
              <a:buClr>
                <a:schemeClr val="dk1"/>
              </a:buClr>
              <a:buSzPts val="1100"/>
              <a:buFont typeface="Arial"/>
              <a:buNone/>
            </a:pPr>
            <a:r>
              <a:rPr i="1" lang="en" sz="1200">
                <a:solidFill>
                  <a:schemeClr val="dk1"/>
                </a:solidFill>
                <a:latin typeface="Roboto"/>
                <a:ea typeface="Roboto"/>
                <a:cs typeface="Roboto"/>
                <a:sym typeface="Roboto"/>
              </a:rPr>
              <a:t>				</a:t>
            </a:r>
            <a:r>
              <a:rPr lang="en" sz="1200">
                <a:solidFill>
                  <a:schemeClr val="dk1"/>
                </a:solidFill>
                <a:highlight>
                  <a:srgbClr val="FFFFFF"/>
                </a:highlight>
                <a:latin typeface="Georgia"/>
                <a:ea typeface="Georgia"/>
                <a:cs typeface="Georgia"/>
                <a:sym typeface="Georgia"/>
              </a:rPr>
              <a:t>Rep. Walter Jones (R) from North Carolina→ This was a GOP-sponsored bill</a:t>
            </a:r>
            <a:endParaRPr i="1" sz="1200">
              <a:solidFill>
                <a:schemeClr val="dk1"/>
              </a:solidFill>
              <a:latin typeface="Roboto"/>
              <a:ea typeface="Roboto"/>
              <a:cs typeface="Roboto"/>
              <a:sym typeface="Roboto"/>
            </a:endParaRPr>
          </a:p>
          <a:p>
            <a:pPr indent="0" lvl="0" marL="0" rtl="0" algn="l">
              <a:lnSpc>
                <a:spcPct val="115000"/>
              </a:lnSpc>
              <a:spcBef>
                <a:spcPts val="300"/>
              </a:spcBef>
              <a:spcAft>
                <a:spcPts val="0"/>
              </a:spcAft>
              <a:buClr>
                <a:schemeClr val="dk1"/>
              </a:buClr>
              <a:buSzPts val="1100"/>
              <a:buFont typeface="Arial"/>
              <a:buNone/>
            </a:pPr>
            <a:r>
              <a:rPr i="1" lang="en" sz="1200" u="sng">
                <a:solidFill>
                  <a:schemeClr val="dk1"/>
                </a:solidFill>
                <a:latin typeface="Roboto"/>
                <a:ea typeface="Roboto"/>
                <a:cs typeface="Roboto"/>
                <a:sym typeface="Roboto"/>
              </a:rPr>
              <a:t>Why did the vote finally take place at 3 a.m.?</a:t>
            </a:r>
            <a:endParaRPr i="1" sz="1200" u="sng">
              <a:solidFill>
                <a:schemeClr val="dk1"/>
              </a:solidFill>
              <a:latin typeface="Roboto"/>
              <a:ea typeface="Roboto"/>
              <a:cs typeface="Roboto"/>
              <a:sym typeface="Roboto"/>
            </a:endParaRPr>
          </a:p>
          <a:p>
            <a:pPr indent="0" lvl="0" marL="0" rtl="0" algn="l">
              <a:lnSpc>
                <a:spcPct val="115000"/>
              </a:lnSpc>
              <a:spcBef>
                <a:spcPts val="300"/>
              </a:spcBef>
              <a:spcAft>
                <a:spcPts val="300"/>
              </a:spcAft>
              <a:buNone/>
            </a:pPr>
            <a:r>
              <a:rPr i="1" lang="en" sz="1200">
                <a:solidFill>
                  <a:schemeClr val="dk1"/>
                </a:solidFill>
                <a:latin typeface="Roboto"/>
                <a:ea typeface="Roboto"/>
                <a:cs typeface="Roboto"/>
                <a:sym typeface="Roboto"/>
              </a:rPr>
              <a:t>“</a:t>
            </a:r>
            <a:r>
              <a:rPr b="1" i="1" lang="en" sz="1200">
                <a:solidFill>
                  <a:schemeClr val="dk1"/>
                </a:solidFill>
                <a:latin typeface="Roboto"/>
                <a:ea typeface="Roboto"/>
                <a:cs typeface="Roboto"/>
                <a:sym typeface="Roboto"/>
              </a:rPr>
              <a:t>Well, I think a lot of the shenanigans that were going on that night, they didn’t want on national television in primetime</a:t>
            </a:r>
            <a:r>
              <a:rPr i="1" lang="en" sz="1200">
                <a:solidFill>
                  <a:schemeClr val="dk1"/>
                </a:solidFill>
                <a:latin typeface="Roboto"/>
                <a:ea typeface="Roboto"/>
                <a:cs typeface="Roboto"/>
                <a:sym typeface="Roboto"/>
              </a:rPr>
              <a:t>,” according to Burton.			</a:t>
            </a:r>
            <a:r>
              <a:rPr lang="en" sz="1200">
                <a:solidFill>
                  <a:schemeClr val="dk1"/>
                </a:solidFill>
                <a:highlight>
                  <a:srgbClr val="FFFFFF"/>
                </a:highlight>
                <a:latin typeface="Georgia"/>
                <a:ea typeface="Georgia"/>
                <a:cs typeface="Georgia"/>
                <a:sym typeface="Georgia"/>
              </a:rPr>
              <a:t>Rep. Dan Burton (R) from Indiana</a:t>
            </a:r>
            <a:endParaRPr/>
          </a:p>
        </p:txBody>
      </p:sp>
      <p:pic>
        <p:nvPicPr>
          <p:cNvPr id="389" name="Google Shape;389;p52"/>
          <p:cNvPicPr preferRelativeResize="0"/>
          <p:nvPr/>
        </p:nvPicPr>
        <p:blipFill>
          <a:blip r:embed="rId6">
            <a:alphaModFix/>
          </a:blip>
          <a:stretch>
            <a:fillRect/>
          </a:stretch>
        </p:blipFill>
        <p:spPr>
          <a:xfrm>
            <a:off x="1844010" y="3422925"/>
            <a:ext cx="2558164" cy="1120887"/>
          </a:xfrm>
          <a:prstGeom prst="rect">
            <a:avLst/>
          </a:prstGeom>
          <a:noFill/>
          <a:ln cap="flat" cmpd="sng" w="19050">
            <a:solidFill>
              <a:srgbClr val="263378"/>
            </a:solidFill>
            <a:prstDash val="solid"/>
            <a:round/>
            <a:headEnd len="sm" w="sm" type="none"/>
            <a:tailEnd len="sm" w="sm" type="none"/>
          </a:ln>
        </p:spPr>
      </p:pic>
      <p:sp>
        <p:nvSpPr>
          <p:cNvPr id="390" name="Google Shape;390;p52"/>
          <p:cNvSpPr/>
          <p:nvPr/>
        </p:nvSpPr>
        <p:spPr>
          <a:xfrm rot="5400000">
            <a:off x="1024050" y="3418150"/>
            <a:ext cx="803100" cy="776100"/>
          </a:xfrm>
          <a:prstGeom prst="bentUpArrow">
            <a:avLst>
              <a:gd fmla="val 25000" name="adj1"/>
              <a:gd fmla="val 25000" name="adj2"/>
              <a:gd fmla="val 25000" name="adj3"/>
            </a:avLst>
          </a:prstGeom>
          <a:solidFill>
            <a:srgbClr val="263378"/>
          </a:solidFill>
          <a:ln cap="flat" cmpd="sng" w="9525">
            <a:solidFill>
              <a:srgbClr val="2633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2"/>
          <p:cNvSpPr txBox="1"/>
          <p:nvPr/>
        </p:nvSpPr>
        <p:spPr>
          <a:xfrm>
            <a:off x="4432525" y="3572075"/>
            <a:ext cx="2558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63378"/>
                </a:solidFill>
              </a:rPr>
              <a:t>They are still fighting to keep this rule in place today!</a:t>
            </a:r>
            <a:endParaRPr b="1">
              <a:solidFill>
                <a:srgbClr val="263378"/>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3"/>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53"/>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2B00"/>
                </a:solidFill>
                <a:latin typeface="Roboto Medium"/>
                <a:ea typeface="Roboto Medium"/>
                <a:cs typeface="Roboto Medium"/>
                <a:sym typeface="Roboto Medium"/>
              </a:rPr>
              <a:t>2.   Mythbusting: Red-Scare or Anti-Socialism Fears</a:t>
            </a:r>
            <a:endParaRPr b="1">
              <a:solidFill>
                <a:srgbClr val="FF2B00"/>
              </a:solidFill>
              <a:latin typeface="Roboto"/>
              <a:ea typeface="Roboto"/>
              <a:cs typeface="Roboto"/>
              <a:sym typeface="Roboto"/>
            </a:endParaRPr>
          </a:p>
        </p:txBody>
      </p:sp>
      <p:pic>
        <p:nvPicPr>
          <p:cNvPr id="398" name="Google Shape;398;p53"/>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399" name="Google Shape;399;p53"/>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pic>
        <p:nvPicPr>
          <p:cNvPr id="400" name="Google Shape;400;p53"/>
          <p:cNvPicPr preferRelativeResize="0"/>
          <p:nvPr/>
        </p:nvPicPr>
        <p:blipFill>
          <a:blip r:embed="rId5">
            <a:alphaModFix/>
          </a:blip>
          <a:stretch>
            <a:fillRect/>
          </a:stretch>
        </p:blipFill>
        <p:spPr>
          <a:xfrm>
            <a:off x="4364000" y="1066238"/>
            <a:ext cx="4768251" cy="3008076"/>
          </a:xfrm>
          <a:prstGeom prst="rect">
            <a:avLst/>
          </a:prstGeom>
          <a:noFill/>
          <a:ln>
            <a:noFill/>
          </a:ln>
        </p:spPr>
      </p:pic>
      <p:pic>
        <p:nvPicPr>
          <p:cNvPr id="401" name="Google Shape;401;p53"/>
          <p:cNvPicPr preferRelativeResize="0"/>
          <p:nvPr/>
        </p:nvPicPr>
        <p:blipFill>
          <a:blip r:embed="rId6">
            <a:alphaModFix/>
          </a:blip>
          <a:stretch>
            <a:fillRect/>
          </a:stretch>
        </p:blipFill>
        <p:spPr>
          <a:xfrm>
            <a:off x="0" y="668900"/>
            <a:ext cx="4375749" cy="1768197"/>
          </a:xfrm>
          <a:prstGeom prst="rect">
            <a:avLst/>
          </a:prstGeom>
          <a:noFill/>
          <a:ln cap="flat" cmpd="sng" w="19050">
            <a:solidFill>
              <a:srgbClr val="263378"/>
            </a:solidFill>
            <a:prstDash val="solid"/>
            <a:round/>
            <a:headEnd len="sm" w="sm" type="none"/>
            <a:tailEnd len="sm" w="sm" type="none"/>
          </a:ln>
        </p:spPr>
      </p:pic>
      <p:sp>
        <p:nvSpPr>
          <p:cNvPr id="402" name="Google Shape;402;p53"/>
          <p:cNvSpPr/>
          <p:nvPr/>
        </p:nvSpPr>
        <p:spPr>
          <a:xfrm>
            <a:off x="1961200" y="2442225"/>
            <a:ext cx="480900" cy="262800"/>
          </a:xfrm>
          <a:prstGeom prst="downArrow">
            <a:avLst>
              <a:gd fmla="val 50000" name="adj1"/>
              <a:gd fmla="val 50000" name="adj2"/>
            </a:avLst>
          </a:prstGeom>
          <a:solidFill>
            <a:srgbClr val="263378"/>
          </a:solidFill>
          <a:ln cap="flat" cmpd="sng" w="19050">
            <a:solidFill>
              <a:srgbClr val="2633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3"/>
          <p:cNvSpPr txBox="1"/>
          <p:nvPr/>
        </p:nvSpPr>
        <p:spPr>
          <a:xfrm>
            <a:off x="99850" y="2710150"/>
            <a:ext cx="4203600" cy="1908600"/>
          </a:xfrm>
          <a:prstGeom prst="rect">
            <a:avLst/>
          </a:prstGeom>
          <a:noFill/>
          <a:ln cap="flat" cmpd="sng" w="19050">
            <a:solidFill>
              <a:srgbClr val="263378"/>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Study from Commonwealth Fund</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Health Care Systems Measured Holistically</a:t>
            </a:r>
            <a:endParaRPr>
              <a:latin typeface="Roboto"/>
              <a:ea typeface="Roboto"/>
              <a:cs typeface="Roboto"/>
              <a:sym typeface="Roboto"/>
            </a:endParaRPr>
          </a:p>
          <a:p>
            <a:pPr indent="-317500" lvl="1" marL="914400" rtl="0" algn="l">
              <a:spcBef>
                <a:spcPts val="0"/>
              </a:spcBef>
              <a:spcAft>
                <a:spcPts val="0"/>
              </a:spcAft>
              <a:buSzPts val="1400"/>
              <a:buFont typeface="Roboto"/>
              <a:buChar char="○"/>
            </a:pPr>
            <a:r>
              <a:rPr lang="en">
                <a:latin typeface="Roboto"/>
                <a:ea typeface="Roboto"/>
                <a:cs typeface="Roboto"/>
                <a:sym typeface="Roboto"/>
              </a:rPr>
              <a:t>Access to Care</a:t>
            </a:r>
            <a:endParaRPr>
              <a:latin typeface="Roboto"/>
              <a:ea typeface="Roboto"/>
              <a:cs typeface="Roboto"/>
              <a:sym typeface="Roboto"/>
            </a:endParaRPr>
          </a:p>
          <a:p>
            <a:pPr indent="-317500" lvl="1" marL="914400" rtl="0" algn="l">
              <a:spcBef>
                <a:spcPts val="0"/>
              </a:spcBef>
              <a:spcAft>
                <a:spcPts val="0"/>
              </a:spcAft>
              <a:buSzPts val="1400"/>
              <a:buFont typeface="Roboto"/>
              <a:buChar char="○"/>
            </a:pPr>
            <a:r>
              <a:rPr lang="en">
                <a:latin typeface="Roboto"/>
                <a:ea typeface="Roboto"/>
                <a:cs typeface="Roboto"/>
                <a:sym typeface="Roboto"/>
              </a:rPr>
              <a:t>Care Process</a:t>
            </a:r>
            <a:endParaRPr>
              <a:latin typeface="Roboto"/>
              <a:ea typeface="Roboto"/>
              <a:cs typeface="Roboto"/>
              <a:sym typeface="Roboto"/>
            </a:endParaRPr>
          </a:p>
          <a:p>
            <a:pPr indent="-317500" lvl="1" marL="914400" rtl="0" algn="l">
              <a:spcBef>
                <a:spcPts val="0"/>
              </a:spcBef>
              <a:spcAft>
                <a:spcPts val="0"/>
              </a:spcAft>
              <a:buSzPts val="1400"/>
              <a:buFont typeface="Roboto"/>
              <a:buChar char="○"/>
            </a:pPr>
            <a:r>
              <a:rPr lang="en">
                <a:latin typeface="Roboto"/>
                <a:ea typeface="Roboto"/>
                <a:cs typeface="Roboto"/>
                <a:sym typeface="Roboto"/>
              </a:rPr>
              <a:t>Administrative Efficiency</a:t>
            </a:r>
            <a:endParaRPr>
              <a:latin typeface="Roboto"/>
              <a:ea typeface="Roboto"/>
              <a:cs typeface="Roboto"/>
              <a:sym typeface="Roboto"/>
            </a:endParaRPr>
          </a:p>
          <a:p>
            <a:pPr indent="-317500" lvl="1" marL="914400" rtl="0" algn="l">
              <a:spcBef>
                <a:spcPts val="0"/>
              </a:spcBef>
              <a:spcAft>
                <a:spcPts val="0"/>
              </a:spcAft>
              <a:buSzPts val="1400"/>
              <a:buFont typeface="Roboto"/>
              <a:buChar char="○"/>
            </a:pPr>
            <a:r>
              <a:rPr lang="en">
                <a:latin typeface="Roboto"/>
                <a:ea typeface="Roboto"/>
                <a:cs typeface="Roboto"/>
                <a:sym typeface="Roboto"/>
              </a:rPr>
              <a:t>Equity</a:t>
            </a:r>
            <a:endParaRPr>
              <a:latin typeface="Roboto"/>
              <a:ea typeface="Roboto"/>
              <a:cs typeface="Roboto"/>
              <a:sym typeface="Roboto"/>
            </a:endParaRPr>
          </a:p>
          <a:p>
            <a:pPr indent="-317500" lvl="1" marL="914400" rtl="0" algn="l">
              <a:spcBef>
                <a:spcPts val="0"/>
              </a:spcBef>
              <a:spcAft>
                <a:spcPts val="0"/>
              </a:spcAft>
              <a:buSzPts val="1400"/>
              <a:buFont typeface="Roboto"/>
              <a:buChar char="○"/>
            </a:pPr>
            <a:r>
              <a:rPr lang="en">
                <a:latin typeface="Roboto"/>
                <a:ea typeface="Roboto"/>
                <a:cs typeface="Roboto"/>
                <a:sym typeface="Roboto"/>
              </a:rPr>
              <a:t>Health Care Outcomes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(We Covered This Tuesday)</a:t>
            </a:r>
            <a:endParaRPr>
              <a:latin typeface="Roboto"/>
              <a:ea typeface="Roboto"/>
              <a:cs typeface="Roboto"/>
              <a:sym typeface="Roboto"/>
            </a:endParaRPr>
          </a:p>
        </p:txBody>
      </p:sp>
      <p:sp>
        <p:nvSpPr>
          <p:cNvPr id="404" name="Google Shape;404;p53"/>
          <p:cNvSpPr txBox="1"/>
          <p:nvPr/>
        </p:nvSpPr>
        <p:spPr>
          <a:xfrm>
            <a:off x="4876800" y="304800"/>
            <a:ext cx="3000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WHO: </a:t>
            </a:r>
            <a:r>
              <a:rPr lang="en" sz="1100" u="sng">
                <a:solidFill>
                  <a:srgbClr val="2200CC"/>
                </a:solidFill>
                <a:hlinkClick r:id="rId7">
                  <a:extLst>
                    <a:ext uri="{A12FA001-AC4F-418D-AE19-62706E023703}">
                      <ahyp:hlinkClr val="tx"/>
                    </a:ext>
                  </a:extLst>
                </a:hlinkClick>
              </a:rPr>
              <a:t>https://worldpopulationreview.com/country-rankings/countries-with-universal-healthcare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7"/>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7"/>
          <p:cNvSpPr txBox="1"/>
          <p:nvPr>
            <p:ph idx="1" type="body"/>
          </p:nvPr>
        </p:nvSpPr>
        <p:spPr>
          <a:xfrm>
            <a:off x="604200" y="1192925"/>
            <a:ext cx="8151900" cy="3191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89B6FF"/>
              </a:buClr>
              <a:buSzPts val="2400"/>
              <a:buFont typeface="Roboto Medium"/>
              <a:buAutoNum type="arabicPeriod"/>
            </a:pPr>
            <a:r>
              <a:rPr lang="en" sz="2400">
                <a:solidFill>
                  <a:srgbClr val="89B6FF"/>
                </a:solidFill>
                <a:latin typeface="Roboto Medium"/>
                <a:ea typeface="Roboto Medium"/>
                <a:cs typeface="Roboto Medium"/>
                <a:sym typeface="Roboto Medium"/>
              </a:rPr>
              <a:t>State of affairs in the US healthcare system</a:t>
            </a:r>
            <a:endParaRPr sz="2400">
              <a:solidFill>
                <a:srgbClr val="89B6FF"/>
              </a:solidFill>
              <a:latin typeface="Roboto Medium"/>
              <a:ea typeface="Roboto Medium"/>
              <a:cs typeface="Roboto Medium"/>
              <a:sym typeface="Roboto Medium"/>
            </a:endParaRPr>
          </a:p>
          <a:p>
            <a:pPr indent="-381000" lvl="1" marL="914400" rtl="0" algn="l">
              <a:lnSpc>
                <a:spcPct val="115000"/>
              </a:lnSpc>
              <a:spcBef>
                <a:spcPts val="0"/>
              </a:spcBef>
              <a:spcAft>
                <a:spcPts val="0"/>
              </a:spcAft>
              <a:buClr>
                <a:srgbClr val="89B6FF"/>
              </a:buClr>
              <a:buSzPts val="2400"/>
              <a:buFont typeface="Roboto Medium"/>
              <a:buChar char="○"/>
            </a:pPr>
            <a:r>
              <a:rPr lang="en" sz="2400">
                <a:solidFill>
                  <a:srgbClr val="89B6FF"/>
                </a:solidFill>
                <a:latin typeface="Roboto Medium"/>
                <a:ea typeface="Roboto Medium"/>
                <a:cs typeface="Roboto Medium"/>
                <a:sym typeface="Roboto Medium"/>
              </a:rPr>
              <a:t>Record-high rising costs on healthcare spending</a:t>
            </a:r>
            <a:endParaRPr sz="2400">
              <a:solidFill>
                <a:srgbClr val="89B6FF"/>
              </a:solidFill>
              <a:latin typeface="Roboto Medium"/>
              <a:ea typeface="Roboto Medium"/>
              <a:cs typeface="Roboto Medium"/>
              <a:sym typeface="Roboto Medium"/>
            </a:endParaRPr>
          </a:p>
          <a:p>
            <a:pPr indent="-381000" lvl="1" marL="914400" rtl="0" algn="l">
              <a:lnSpc>
                <a:spcPct val="115000"/>
              </a:lnSpc>
              <a:spcBef>
                <a:spcPts val="0"/>
              </a:spcBef>
              <a:spcAft>
                <a:spcPts val="0"/>
              </a:spcAft>
              <a:buClr>
                <a:srgbClr val="89B6FF"/>
              </a:buClr>
              <a:buSzPts val="2400"/>
              <a:buFont typeface="Roboto Medium"/>
              <a:buChar char="○"/>
            </a:pPr>
            <a:r>
              <a:rPr lang="en" sz="2400">
                <a:solidFill>
                  <a:srgbClr val="89B6FF"/>
                </a:solidFill>
                <a:latin typeface="Roboto Medium"/>
                <a:ea typeface="Roboto Medium"/>
                <a:cs typeface="Roboto Medium"/>
                <a:sym typeface="Roboto Medium"/>
              </a:rPr>
              <a:t>What does that money actually get us?</a:t>
            </a:r>
            <a:endParaRPr sz="2400">
              <a:solidFill>
                <a:srgbClr val="89B6FF"/>
              </a:solidFill>
              <a:latin typeface="Roboto Medium"/>
              <a:ea typeface="Roboto Medium"/>
              <a:cs typeface="Roboto Medium"/>
              <a:sym typeface="Roboto Medium"/>
            </a:endParaRPr>
          </a:p>
          <a:p>
            <a:pPr indent="-381000" lvl="0" marL="457200" rtl="0" algn="l">
              <a:lnSpc>
                <a:spcPct val="115000"/>
              </a:lnSpc>
              <a:spcBef>
                <a:spcPts val="0"/>
              </a:spcBef>
              <a:spcAft>
                <a:spcPts val="0"/>
              </a:spcAft>
              <a:buClr>
                <a:srgbClr val="FCA040"/>
              </a:buClr>
              <a:buSzPts val="2400"/>
              <a:buFont typeface="Roboto Medium"/>
              <a:buAutoNum type="arabicPeriod"/>
            </a:pPr>
            <a:r>
              <a:rPr lang="en" sz="2400">
                <a:solidFill>
                  <a:srgbClr val="FCA040"/>
                </a:solidFill>
                <a:latin typeface="Roboto Medium"/>
                <a:ea typeface="Roboto Medium"/>
                <a:cs typeface="Roboto Medium"/>
                <a:sym typeface="Roboto Medium"/>
              </a:rPr>
              <a:t>Effects of our broken system</a:t>
            </a:r>
            <a:endParaRPr sz="2400">
              <a:solidFill>
                <a:srgbClr val="FCA040"/>
              </a:solidFill>
              <a:latin typeface="Roboto Medium"/>
              <a:ea typeface="Roboto Medium"/>
              <a:cs typeface="Roboto Medium"/>
              <a:sym typeface="Roboto Medium"/>
            </a:endParaRPr>
          </a:p>
          <a:p>
            <a:pPr indent="-381000" lvl="1" marL="914400" rtl="0" algn="l">
              <a:lnSpc>
                <a:spcPct val="115000"/>
              </a:lnSpc>
              <a:spcBef>
                <a:spcPts val="0"/>
              </a:spcBef>
              <a:spcAft>
                <a:spcPts val="0"/>
              </a:spcAft>
              <a:buClr>
                <a:srgbClr val="FCA040"/>
              </a:buClr>
              <a:buSzPts val="2400"/>
              <a:buFont typeface="Roboto Medium"/>
              <a:buChar char="○"/>
            </a:pPr>
            <a:r>
              <a:rPr lang="en" sz="2400">
                <a:solidFill>
                  <a:srgbClr val="FCA040"/>
                </a:solidFill>
                <a:latin typeface="Roboto Medium"/>
                <a:ea typeface="Roboto Medium"/>
                <a:cs typeface="Roboto Medium"/>
                <a:sym typeface="Roboto Medium"/>
              </a:rPr>
              <a:t>Financial Hardship</a:t>
            </a:r>
            <a:endParaRPr sz="2400">
              <a:solidFill>
                <a:srgbClr val="FCA040"/>
              </a:solidFill>
              <a:latin typeface="Roboto Medium"/>
              <a:ea typeface="Roboto Medium"/>
              <a:cs typeface="Roboto Medium"/>
              <a:sym typeface="Roboto Medium"/>
            </a:endParaRPr>
          </a:p>
          <a:p>
            <a:pPr indent="-381000" lvl="1" marL="914400" rtl="0" algn="l">
              <a:lnSpc>
                <a:spcPct val="115000"/>
              </a:lnSpc>
              <a:spcBef>
                <a:spcPts val="0"/>
              </a:spcBef>
              <a:spcAft>
                <a:spcPts val="0"/>
              </a:spcAft>
              <a:buClr>
                <a:srgbClr val="FCA040"/>
              </a:buClr>
              <a:buSzPts val="2400"/>
              <a:buFont typeface="Roboto Medium"/>
              <a:buChar char="○"/>
            </a:pPr>
            <a:r>
              <a:rPr lang="en" sz="2400">
                <a:solidFill>
                  <a:srgbClr val="FCA040"/>
                </a:solidFill>
                <a:latin typeface="Roboto Medium"/>
                <a:ea typeface="Roboto Medium"/>
                <a:cs typeface="Roboto Medium"/>
                <a:sym typeface="Roboto Medium"/>
              </a:rPr>
              <a:t>Delayed Care</a:t>
            </a:r>
            <a:endParaRPr sz="2400">
              <a:solidFill>
                <a:srgbClr val="FCA040"/>
              </a:solidFill>
              <a:latin typeface="Roboto Medium"/>
              <a:ea typeface="Roboto Medium"/>
              <a:cs typeface="Roboto Medium"/>
              <a:sym typeface="Roboto Medium"/>
            </a:endParaRPr>
          </a:p>
          <a:p>
            <a:pPr indent="-381000" lvl="1" marL="914400" rtl="0" algn="l">
              <a:lnSpc>
                <a:spcPct val="115000"/>
              </a:lnSpc>
              <a:spcBef>
                <a:spcPts val="0"/>
              </a:spcBef>
              <a:spcAft>
                <a:spcPts val="0"/>
              </a:spcAft>
              <a:buClr>
                <a:srgbClr val="FCA040"/>
              </a:buClr>
              <a:buSzPts val="2400"/>
              <a:buFont typeface="Roboto Medium"/>
              <a:buChar char="○"/>
            </a:pPr>
            <a:r>
              <a:rPr lang="en" sz="2400">
                <a:solidFill>
                  <a:srgbClr val="FCA040"/>
                </a:solidFill>
                <a:latin typeface="Roboto Medium"/>
                <a:ea typeface="Roboto Medium"/>
                <a:cs typeface="Roboto Medium"/>
                <a:sym typeface="Roboto Medium"/>
              </a:rPr>
              <a:t>Unnecessary Death</a:t>
            </a:r>
            <a:endParaRPr sz="2400">
              <a:solidFill>
                <a:srgbClr val="FCA040"/>
              </a:solidFill>
              <a:latin typeface="Roboto Medium"/>
              <a:ea typeface="Roboto Medium"/>
              <a:cs typeface="Roboto Medium"/>
              <a:sym typeface="Roboto Medium"/>
            </a:endParaRPr>
          </a:p>
        </p:txBody>
      </p:sp>
      <p:sp>
        <p:nvSpPr>
          <p:cNvPr id="121" name="Google Shape;121;p27"/>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sz="2200">
                <a:solidFill>
                  <a:srgbClr val="FFFFFF"/>
                </a:solidFill>
                <a:latin typeface="Roboto"/>
                <a:ea typeface="Roboto"/>
                <a:cs typeface="Roboto"/>
                <a:sym typeface="Roboto"/>
              </a:rPr>
              <a:t>Part One</a:t>
            </a:r>
            <a:r>
              <a:rPr b="1" lang="en" sz="2200">
                <a:solidFill>
                  <a:srgbClr val="FFFFFF"/>
                </a:solidFill>
                <a:latin typeface="Roboto"/>
                <a:ea typeface="Roboto"/>
                <a:cs typeface="Roboto"/>
                <a:sym typeface="Roboto"/>
              </a:rPr>
              <a:t>: State of Affairs of US Healthcare &amp; it’s effects on Americans</a:t>
            </a:r>
            <a:endParaRPr b="1" sz="2200">
              <a:solidFill>
                <a:srgbClr val="FFFFFF"/>
              </a:solidFill>
              <a:latin typeface="Roboto"/>
              <a:ea typeface="Roboto"/>
              <a:cs typeface="Roboto"/>
              <a:sym typeface="Roboto"/>
            </a:endParaRPr>
          </a:p>
        </p:txBody>
      </p:sp>
      <p:pic>
        <p:nvPicPr>
          <p:cNvPr id="122" name="Google Shape;122;p27"/>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123" name="Google Shape;123;p27"/>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4"/>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54"/>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2B00"/>
                </a:solidFill>
                <a:latin typeface="Roboto Medium"/>
                <a:ea typeface="Roboto Medium"/>
                <a:cs typeface="Roboto Medium"/>
                <a:sym typeface="Roboto Medium"/>
              </a:rPr>
              <a:t>2.   Mythbusting: “We Cannot Afford Medicare for All”</a:t>
            </a:r>
            <a:endParaRPr b="1">
              <a:solidFill>
                <a:srgbClr val="FF2B00"/>
              </a:solidFill>
              <a:latin typeface="Roboto"/>
              <a:ea typeface="Roboto"/>
              <a:cs typeface="Roboto"/>
              <a:sym typeface="Roboto"/>
            </a:endParaRPr>
          </a:p>
        </p:txBody>
      </p:sp>
      <p:pic>
        <p:nvPicPr>
          <p:cNvPr id="411" name="Google Shape;411;p54"/>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412" name="Google Shape;412;p54"/>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413" name="Google Shape;413;p54"/>
          <p:cNvSpPr txBox="1"/>
          <p:nvPr/>
        </p:nvSpPr>
        <p:spPr>
          <a:xfrm>
            <a:off x="-140625" y="535875"/>
            <a:ext cx="9284700" cy="19701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rgbClr val="031B44"/>
              </a:buClr>
              <a:buSzPts val="1500"/>
              <a:buFont typeface="Roboto"/>
              <a:buChar char="●"/>
            </a:pPr>
            <a:r>
              <a:rPr lang="en" sz="1500">
                <a:solidFill>
                  <a:srgbClr val="031B44"/>
                </a:solidFill>
                <a:highlight>
                  <a:srgbClr val="FFFFFF"/>
                </a:highlight>
                <a:latin typeface="Roboto"/>
                <a:ea typeface="Roboto"/>
                <a:cs typeface="Roboto"/>
                <a:sym typeface="Roboto"/>
              </a:rPr>
              <a:t>A recent </a:t>
            </a:r>
            <a:r>
              <a:rPr lang="en" sz="1500" u="sng">
                <a:solidFill>
                  <a:srgbClr val="00CDE3"/>
                </a:solidFill>
                <a:highlight>
                  <a:srgbClr val="FFFFFF"/>
                </a:highlight>
                <a:latin typeface="Roboto"/>
                <a:ea typeface="Roboto"/>
                <a:cs typeface="Roboto"/>
                <a:sym typeface="Roboto"/>
                <a:hlinkClick r:id="rId5">
                  <a:extLst>
                    <a:ext uri="{A12FA001-AC4F-418D-AE19-62706E023703}">
                      <ahyp:hlinkClr val="tx"/>
                    </a:ext>
                  </a:extLst>
                </a:hlinkClick>
              </a:rPr>
              <a:t>study</a:t>
            </a:r>
            <a:r>
              <a:rPr lang="en" sz="1500">
                <a:solidFill>
                  <a:srgbClr val="031B44"/>
                </a:solidFill>
                <a:highlight>
                  <a:srgbClr val="FFFFFF"/>
                </a:highlight>
                <a:latin typeface="Roboto"/>
                <a:ea typeface="Roboto"/>
                <a:cs typeface="Roboto"/>
                <a:sym typeface="Roboto"/>
              </a:rPr>
              <a:t> by Yale epidemiologists found that </a:t>
            </a:r>
            <a:r>
              <a:rPr lang="en" sz="1500" u="sng">
                <a:solidFill>
                  <a:srgbClr val="031B44"/>
                </a:solidFill>
                <a:highlight>
                  <a:srgbClr val="FFFFFF"/>
                </a:highlight>
                <a:latin typeface="Roboto"/>
                <a:ea typeface="Roboto"/>
                <a:cs typeface="Roboto"/>
                <a:sym typeface="Roboto"/>
              </a:rPr>
              <a:t>Medicare for All would save around 68,000 lives a year</a:t>
            </a:r>
            <a:r>
              <a:rPr lang="en" sz="1500">
                <a:solidFill>
                  <a:srgbClr val="031B44"/>
                </a:solidFill>
                <a:highlight>
                  <a:srgbClr val="FFFFFF"/>
                </a:highlight>
                <a:latin typeface="Roboto"/>
                <a:ea typeface="Roboto"/>
                <a:cs typeface="Roboto"/>
                <a:sym typeface="Roboto"/>
              </a:rPr>
              <a:t> while </a:t>
            </a:r>
            <a:r>
              <a:rPr lang="en" sz="1500" u="sng">
                <a:solidFill>
                  <a:srgbClr val="031B44"/>
                </a:solidFill>
                <a:highlight>
                  <a:srgbClr val="FFFFFF"/>
                </a:highlight>
                <a:latin typeface="Roboto"/>
                <a:ea typeface="Roboto"/>
                <a:cs typeface="Roboto"/>
                <a:sym typeface="Roboto"/>
              </a:rPr>
              <a:t>reducing U.S. health care spending</a:t>
            </a:r>
            <a:r>
              <a:rPr lang="en" sz="1500">
                <a:solidFill>
                  <a:srgbClr val="031B44"/>
                </a:solidFill>
                <a:highlight>
                  <a:srgbClr val="FFFFFF"/>
                </a:highlight>
                <a:latin typeface="Roboto"/>
                <a:ea typeface="Roboto"/>
                <a:cs typeface="Roboto"/>
                <a:sym typeface="Roboto"/>
              </a:rPr>
              <a:t> by around </a:t>
            </a:r>
            <a:r>
              <a:rPr lang="en" sz="1500" u="sng">
                <a:solidFill>
                  <a:srgbClr val="031B44"/>
                </a:solidFill>
                <a:highlight>
                  <a:srgbClr val="FFFFFF"/>
                </a:highlight>
                <a:latin typeface="Roboto"/>
                <a:ea typeface="Roboto"/>
                <a:cs typeface="Roboto"/>
                <a:sym typeface="Roboto"/>
              </a:rPr>
              <a:t>13%, or $450 billion a year</a:t>
            </a:r>
            <a:r>
              <a:rPr lang="en" sz="1500">
                <a:solidFill>
                  <a:srgbClr val="031B44"/>
                </a:solidFill>
                <a:highlight>
                  <a:srgbClr val="FFFFFF"/>
                </a:highlight>
                <a:latin typeface="Roboto"/>
                <a:ea typeface="Roboto"/>
                <a:cs typeface="Roboto"/>
                <a:sym typeface="Roboto"/>
              </a:rPr>
              <a:t>. </a:t>
            </a:r>
            <a:r>
              <a:rPr lang="en" sz="1000">
                <a:solidFill>
                  <a:srgbClr val="031B44"/>
                </a:solidFill>
                <a:highlight>
                  <a:srgbClr val="FFFFFF"/>
                </a:highlight>
                <a:latin typeface="Roboto"/>
                <a:ea typeface="Roboto"/>
                <a:cs typeface="Roboto"/>
                <a:sym typeface="Roboto"/>
              </a:rPr>
              <a:t>(DOI: </a:t>
            </a:r>
            <a:r>
              <a:rPr lang="en" sz="1000">
                <a:solidFill>
                  <a:srgbClr val="00CDE3"/>
                </a:solidFill>
                <a:highlight>
                  <a:srgbClr val="FFFFFF"/>
                </a:highlight>
                <a:uFill>
                  <a:noFill/>
                </a:uFill>
                <a:latin typeface="Roboto"/>
                <a:ea typeface="Roboto"/>
                <a:cs typeface="Roboto"/>
                <a:sym typeface="Roboto"/>
                <a:hlinkClick r:id="rId6">
                  <a:extLst>
                    <a:ext uri="{A12FA001-AC4F-418D-AE19-62706E023703}">
                      <ahyp:hlinkClr val="tx"/>
                    </a:ext>
                  </a:extLst>
                </a:hlinkClick>
              </a:rPr>
              <a:t>https://doi.org/10.1016/S0140-6736(19)33019-3</a:t>
            </a:r>
            <a:r>
              <a:rPr lang="en" sz="1000">
                <a:solidFill>
                  <a:srgbClr val="031B44"/>
                </a:solidFill>
                <a:highlight>
                  <a:srgbClr val="FFFFFF"/>
                </a:highlight>
                <a:latin typeface="Roboto"/>
                <a:ea typeface="Roboto"/>
                <a:cs typeface="Roboto"/>
                <a:sym typeface="Roboto"/>
              </a:rPr>
              <a:t>)</a:t>
            </a:r>
            <a:endParaRPr sz="1000">
              <a:solidFill>
                <a:srgbClr val="031B44"/>
              </a:solidFill>
              <a:highlight>
                <a:srgbClr val="FFFFFF"/>
              </a:highlight>
              <a:latin typeface="Roboto"/>
              <a:ea typeface="Roboto"/>
              <a:cs typeface="Roboto"/>
              <a:sym typeface="Roboto"/>
            </a:endParaRPr>
          </a:p>
          <a:p>
            <a:pPr indent="-317500" lvl="1" marL="914400" rtl="0" algn="l">
              <a:spcBef>
                <a:spcPts val="0"/>
              </a:spcBef>
              <a:spcAft>
                <a:spcPts val="0"/>
              </a:spcAft>
              <a:buClr>
                <a:srgbClr val="031B44"/>
              </a:buClr>
              <a:buSzPts val="1400"/>
              <a:buFont typeface="Roboto"/>
              <a:buChar char="○"/>
            </a:pPr>
            <a:r>
              <a:rPr lang="en">
                <a:solidFill>
                  <a:srgbClr val="031B44"/>
                </a:solidFill>
                <a:latin typeface="Roboto"/>
                <a:ea typeface="Roboto"/>
                <a:cs typeface="Roboto"/>
                <a:sym typeface="Roboto"/>
              </a:rPr>
              <a:t>The biggest sources of savings are simplified billing, removing the excessive health insurance profit margin, and lower drug costs.</a:t>
            </a:r>
            <a:endParaRPr>
              <a:solidFill>
                <a:srgbClr val="031B44"/>
              </a:solidFill>
              <a:latin typeface="Roboto"/>
              <a:ea typeface="Roboto"/>
              <a:cs typeface="Roboto"/>
              <a:sym typeface="Roboto"/>
            </a:endParaRPr>
          </a:p>
          <a:p>
            <a:pPr indent="-317500" lvl="1" marL="914400" rtl="0" algn="l">
              <a:spcBef>
                <a:spcPts val="0"/>
              </a:spcBef>
              <a:spcAft>
                <a:spcPts val="0"/>
              </a:spcAft>
              <a:buClr>
                <a:srgbClr val="031B44"/>
              </a:buClr>
              <a:buSzPts val="1400"/>
              <a:buFont typeface="Roboto"/>
              <a:buChar char="○"/>
            </a:pPr>
            <a:r>
              <a:rPr lang="en">
                <a:solidFill>
                  <a:srgbClr val="031B44"/>
                </a:solidFill>
                <a:latin typeface="Roboto"/>
                <a:ea typeface="Roboto"/>
                <a:cs typeface="Roboto"/>
                <a:sym typeface="Roboto"/>
              </a:rPr>
              <a:t>Nearly every other study done on single-payer shows it saves money, while providing universal coverage</a:t>
            </a:r>
            <a:endParaRPr>
              <a:solidFill>
                <a:srgbClr val="031B44"/>
              </a:solidFill>
              <a:latin typeface="Roboto"/>
              <a:ea typeface="Roboto"/>
              <a:cs typeface="Roboto"/>
              <a:sym typeface="Roboto"/>
            </a:endParaRPr>
          </a:p>
          <a:p>
            <a:pPr indent="-317500" lvl="0" marL="457200" rtl="0" algn="l">
              <a:spcBef>
                <a:spcPts val="0"/>
              </a:spcBef>
              <a:spcAft>
                <a:spcPts val="0"/>
              </a:spcAft>
              <a:buClr>
                <a:srgbClr val="031B44"/>
              </a:buClr>
              <a:buSzPts val="1400"/>
              <a:buFont typeface="Roboto"/>
              <a:buChar char="●"/>
            </a:pPr>
            <a:r>
              <a:rPr lang="en">
                <a:solidFill>
                  <a:srgbClr val="031B44"/>
                </a:solidFill>
                <a:latin typeface="Roboto"/>
                <a:ea typeface="Roboto"/>
                <a:cs typeface="Roboto"/>
                <a:sym typeface="Roboto"/>
              </a:rPr>
              <a:t>As covered on Tuesday… We cannot afford our current System!</a:t>
            </a:r>
            <a:endParaRPr>
              <a:solidFill>
                <a:srgbClr val="031B44"/>
              </a:solidFill>
              <a:latin typeface="Roboto"/>
              <a:ea typeface="Roboto"/>
              <a:cs typeface="Roboto"/>
              <a:sym typeface="Roboto"/>
            </a:endParaRPr>
          </a:p>
          <a:p>
            <a:pPr indent="0" lvl="0" marL="0" rtl="0" algn="l">
              <a:spcBef>
                <a:spcPts val="0"/>
              </a:spcBef>
              <a:spcAft>
                <a:spcPts val="0"/>
              </a:spcAft>
              <a:buNone/>
            </a:pPr>
            <a:r>
              <a:t/>
            </a:r>
            <a:endParaRPr>
              <a:solidFill>
                <a:srgbClr val="031B44"/>
              </a:solidFill>
              <a:latin typeface="Roboto"/>
              <a:ea typeface="Roboto"/>
              <a:cs typeface="Roboto"/>
              <a:sym typeface="Roboto"/>
            </a:endParaRPr>
          </a:p>
        </p:txBody>
      </p:sp>
      <p:pic>
        <p:nvPicPr>
          <p:cNvPr id="414" name="Google Shape;414;p54"/>
          <p:cNvPicPr preferRelativeResize="0"/>
          <p:nvPr/>
        </p:nvPicPr>
        <p:blipFill>
          <a:blip r:embed="rId7">
            <a:alphaModFix/>
          </a:blip>
          <a:stretch>
            <a:fillRect/>
          </a:stretch>
        </p:blipFill>
        <p:spPr>
          <a:xfrm>
            <a:off x="306731" y="2207950"/>
            <a:ext cx="2898243" cy="2313525"/>
          </a:xfrm>
          <a:prstGeom prst="rect">
            <a:avLst/>
          </a:prstGeom>
          <a:noFill/>
          <a:ln>
            <a:noFill/>
          </a:ln>
        </p:spPr>
      </p:pic>
      <p:pic>
        <p:nvPicPr>
          <p:cNvPr id="415" name="Google Shape;415;p54"/>
          <p:cNvPicPr preferRelativeResize="0"/>
          <p:nvPr/>
        </p:nvPicPr>
        <p:blipFill rotWithShape="1">
          <a:blip r:embed="rId8">
            <a:alphaModFix/>
          </a:blip>
          <a:srcRect b="0" l="0" r="0" t="0"/>
          <a:stretch/>
        </p:blipFill>
        <p:spPr>
          <a:xfrm>
            <a:off x="5477350" y="2207950"/>
            <a:ext cx="3084725" cy="2313525"/>
          </a:xfrm>
          <a:prstGeom prst="rect">
            <a:avLst/>
          </a:prstGeom>
          <a:noFill/>
          <a:ln>
            <a:noFill/>
          </a:ln>
        </p:spPr>
      </p:pic>
      <p:sp>
        <p:nvSpPr>
          <p:cNvPr id="416" name="Google Shape;416;p54"/>
          <p:cNvSpPr txBox="1"/>
          <p:nvPr/>
        </p:nvSpPr>
        <p:spPr>
          <a:xfrm>
            <a:off x="3818775" y="2582850"/>
            <a:ext cx="1517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31B44"/>
                </a:solidFill>
              </a:rPr>
              <a:t>US Health Care Spending per Capita!</a:t>
            </a:r>
            <a:endParaRPr>
              <a:solidFill>
                <a:srgbClr val="031B44"/>
              </a:solidFill>
            </a:endParaRPr>
          </a:p>
        </p:txBody>
      </p:sp>
      <p:cxnSp>
        <p:nvCxnSpPr>
          <p:cNvPr id="417" name="Google Shape;417;p54"/>
          <p:cNvCxnSpPr/>
          <p:nvPr/>
        </p:nvCxnSpPr>
        <p:spPr>
          <a:xfrm flipH="1">
            <a:off x="2686575" y="2767875"/>
            <a:ext cx="1176600" cy="36900"/>
          </a:xfrm>
          <a:prstGeom prst="straightConnector1">
            <a:avLst/>
          </a:prstGeom>
          <a:noFill/>
          <a:ln cap="flat" cmpd="sng" w="19050">
            <a:solidFill>
              <a:srgbClr val="031B44"/>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5"/>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55"/>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100">
                <a:solidFill>
                  <a:srgbClr val="FF2B00"/>
                </a:solidFill>
                <a:latin typeface="Roboto Medium"/>
                <a:ea typeface="Roboto Medium"/>
                <a:cs typeface="Roboto Medium"/>
                <a:sym typeface="Roboto Medium"/>
              </a:rPr>
              <a:t>2.  Mythbusting: “Americans Won’t Support a Plan That Increases Taxes”</a:t>
            </a:r>
            <a:endParaRPr b="1" sz="2100">
              <a:solidFill>
                <a:srgbClr val="FF2B00"/>
              </a:solidFill>
              <a:latin typeface="Roboto"/>
              <a:ea typeface="Roboto"/>
              <a:cs typeface="Roboto"/>
              <a:sym typeface="Roboto"/>
            </a:endParaRPr>
          </a:p>
        </p:txBody>
      </p:sp>
      <p:pic>
        <p:nvPicPr>
          <p:cNvPr id="424" name="Google Shape;424;p55"/>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425" name="Google Shape;425;p55"/>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426" name="Google Shape;426;p55"/>
          <p:cNvSpPr txBox="1"/>
          <p:nvPr/>
        </p:nvSpPr>
        <p:spPr>
          <a:xfrm>
            <a:off x="1516200" y="474725"/>
            <a:ext cx="606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latin typeface="Roboto"/>
                <a:ea typeface="Roboto"/>
                <a:cs typeface="Roboto"/>
                <a:sym typeface="Roboto"/>
              </a:rPr>
              <a:t>Comparing Individual Payments (Current System in 2019 vs. Med-4-All)</a:t>
            </a:r>
            <a:endParaRPr b="1" u="sng">
              <a:latin typeface="Roboto"/>
              <a:ea typeface="Roboto"/>
              <a:cs typeface="Roboto"/>
              <a:sym typeface="Roboto"/>
            </a:endParaRPr>
          </a:p>
        </p:txBody>
      </p:sp>
      <p:sp>
        <p:nvSpPr>
          <p:cNvPr id="427" name="Google Shape;427;p55"/>
          <p:cNvSpPr txBox="1"/>
          <p:nvPr/>
        </p:nvSpPr>
        <p:spPr>
          <a:xfrm>
            <a:off x="205025" y="4110425"/>
            <a:ext cx="3964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1C3467"/>
                </a:solidFill>
                <a:latin typeface="Roboto"/>
                <a:ea typeface="Roboto"/>
                <a:cs typeface="Roboto"/>
                <a:sym typeface="Roboto"/>
              </a:rPr>
              <a:t>Source: Health System Tracker (Peterson-KFF) &amp;  Economic Analysis of Medicare for All (PERI 2018)</a:t>
            </a:r>
            <a:endParaRPr sz="1000">
              <a:solidFill>
                <a:srgbClr val="1C3467"/>
              </a:solidFill>
              <a:latin typeface="Roboto"/>
              <a:ea typeface="Roboto"/>
              <a:cs typeface="Roboto"/>
              <a:sym typeface="Roboto"/>
            </a:endParaRPr>
          </a:p>
        </p:txBody>
      </p:sp>
      <p:pic>
        <p:nvPicPr>
          <p:cNvPr id="428" name="Google Shape;428;p55"/>
          <p:cNvPicPr preferRelativeResize="0"/>
          <p:nvPr/>
        </p:nvPicPr>
        <p:blipFill>
          <a:blip r:embed="rId5">
            <a:alphaModFix/>
          </a:blip>
          <a:stretch>
            <a:fillRect/>
          </a:stretch>
        </p:blipFill>
        <p:spPr>
          <a:xfrm>
            <a:off x="26225" y="918825"/>
            <a:ext cx="4307158" cy="3077276"/>
          </a:xfrm>
          <a:prstGeom prst="rect">
            <a:avLst/>
          </a:prstGeom>
          <a:noFill/>
          <a:ln cap="flat" cmpd="sng" w="9525">
            <a:solidFill>
              <a:srgbClr val="FF2B00"/>
            </a:solidFill>
            <a:prstDash val="solid"/>
            <a:round/>
            <a:headEnd len="sm" w="sm" type="none"/>
            <a:tailEnd len="sm" w="sm" type="none"/>
          </a:ln>
        </p:spPr>
      </p:pic>
      <p:pic>
        <p:nvPicPr>
          <p:cNvPr id="429" name="Google Shape;429;p55"/>
          <p:cNvPicPr preferRelativeResize="0"/>
          <p:nvPr/>
        </p:nvPicPr>
        <p:blipFill>
          <a:blip r:embed="rId6">
            <a:alphaModFix/>
          </a:blip>
          <a:stretch>
            <a:fillRect/>
          </a:stretch>
        </p:blipFill>
        <p:spPr>
          <a:xfrm>
            <a:off x="4333375" y="885298"/>
            <a:ext cx="4810626" cy="3143102"/>
          </a:xfrm>
          <a:prstGeom prst="rect">
            <a:avLst/>
          </a:prstGeom>
          <a:noFill/>
          <a:ln cap="flat" cmpd="sng" w="9525">
            <a:solidFill>
              <a:srgbClr val="1C3467"/>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6"/>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56"/>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300">
                <a:solidFill>
                  <a:srgbClr val="FF2B00"/>
                </a:solidFill>
                <a:latin typeface="Roboto Medium"/>
                <a:ea typeface="Roboto Medium"/>
                <a:cs typeface="Roboto Medium"/>
                <a:sym typeface="Roboto Medium"/>
              </a:rPr>
              <a:t>3.   Mythbusting: “Americans Want Freedom of Choice w/ Insurance”</a:t>
            </a:r>
            <a:endParaRPr b="1" sz="2700">
              <a:solidFill>
                <a:srgbClr val="FF2B00"/>
              </a:solidFill>
              <a:latin typeface="Roboto"/>
              <a:ea typeface="Roboto"/>
              <a:cs typeface="Roboto"/>
              <a:sym typeface="Roboto"/>
            </a:endParaRPr>
          </a:p>
        </p:txBody>
      </p:sp>
      <p:pic>
        <p:nvPicPr>
          <p:cNvPr id="436" name="Google Shape;436;p56"/>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437" name="Google Shape;437;p56"/>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438" name="Google Shape;438;p56"/>
          <p:cNvSpPr txBox="1"/>
          <p:nvPr/>
        </p:nvSpPr>
        <p:spPr>
          <a:xfrm>
            <a:off x="37575" y="629200"/>
            <a:ext cx="6571800" cy="335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C3467"/>
                </a:solidFill>
                <a:latin typeface="Roboto"/>
                <a:ea typeface="Roboto"/>
                <a:cs typeface="Roboto"/>
                <a:sym typeface="Roboto"/>
              </a:rPr>
              <a:t>Reality Check:   Americans </a:t>
            </a:r>
            <a:r>
              <a:rPr lang="en" u="sng">
                <a:solidFill>
                  <a:srgbClr val="1C3467"/>
                </a:solidFill>
                <a:latin typeface="Roboto"/>
                <a:ea typeface="Roboto"/>
                <a:cs typeface="Roboto"/>
                <a:sym typeface="Roboto"/>
              </a:rPr>
              <a:t>HATE</a:t>
            </a:r>
            <a:r>
              <a:rPr lang="en">
                <a:solidFill>
                  <a:srgbClr val="1C3467"/>
                </a:solidFill>
                <a:latin typeface="Roboto"/>
                <a:ea typeface="Roboto"/>
                <a:cs typeface="Roboto"/>
                <a:sym typeface="Roboto"/>
              </a:rPr>
              <a:t> shopping for insurance. </a:t>
            </a:r>
            <a:r>
              <a:rPr lang="en" sz="1000">
                <a:solidFill>
                  <a:srgbClr val="1C3467"/>
                </a:solidFill>
                <a:latin typeface="Roboto"/>
                <a:ea typeface="Roboto"/>
                <a:cs typeface="Roboto"/>
                <a:sym typeface="Roboto"/>
              </a:rPr>
              <a:t>(Kaiser Family Foundation &amp; Axios Reporting)</a:t>
            </a:r>
            <a:endParaRPr sz="1000">
              <a:solidFill>
                <a:srgbClr val="1C3467"/>
              </a:solidFill>
              <a:latin typeface="Roboto"/>
              <a:ea typeface="Roboto"/>
              <a:cs typeface="Roboto"/>
              <a:sym typeface="Roboto"/>
            </a:endParaRPr>
          </a:p>
          <a:p>
            <a:pPr indent="-317500" lvl="0" marL="457200" rtl="0" algn="l">
              <a:spcBef>
                <a:spcPts val="0"/>
              </a:spcBef>
              <a:spcAft>
                <a:spcPts val="0"/>
              </a:spcAft>
              <a:buClr>
                <a:srgbClr val="1C3467"/>
              </a:buClr>
              <a:buSzPts val="1400"/>
              <a:buFont typeface="Roboto"/>
              <a:buChar char="●"/>
            </a:pPr>
            <a:r>
              <a:rPr lang="en">
                <a:solidFill>
                  <a:srgbClr val="1C3467"/>
                </a:solidFill>
                <a:latin typeface="Roboto"/>
                <a:ea typeface="Roboto"/>
                <a:cs typeface="Roboto"/>
                <a:sym typeface="Roboto"/>
              </a:rPr>
              <a:t>During any insurance programs annual enrollment period, </a:t>
            </a:r>
            <a:r>
              <a:rPr lang="en" u="sng">
                <a:solidFill>
                  <a:srgbClr val="1C3467"/>
                </a:solidFill>
                <a:latin typeface="Roboto"/>
                <a:ea typeface="Roboto"/>
                <a:cs typeface="Roboto"/>
                <a:sym typeface="Roboto"/>
              </a:rPr>
              <a:t>most people stay with the status quo,</a:t>
            </a:r>
            <a:r>
              <a:rPr lang="en">
                <a:solidFill>
                  <a:srgbClr val="1C3467"/>
                </a:solidFill>
                <a:latin typeface="Roboto"/>
                <a:ea typeface="Roboto"/>
                <a:cs typeface="Roboto"/>
                <a:sym typeface="Roboto"/>
              </a:rPr>
              <a:t> even if there are better deals out there!</a:t>
            </a:r>
            <a:endParaRPr>
              <a:solidFill>
                <a:srgbClr val="1C3467"/>
              </a:solidFill>
              <a:latin typeface="Roboto"/>
              <a:ea typeface="Roboto"/>
              <a:cs typeface="Roboto"/>
              <a:sym typeface="Roboto"/>
            </a:endParaRPr>
          </a:p>
          <a:p>
            <a:pPr indent="-317500" lvl="1" marL="914400" rtl="0" algn="l">
              <a:spcBef>
                <a:spcPts val="0"/>
              </a:spcBef>
              <a:spcAft>
                <a:spcPts val="0"/>
              </a:spcAft>
              <a:buClr>
                <a:srgbClr val="1C3467"/>
              </a:buClr>
              <a:buSzPts val="1400"/>
              <a:buFont typeface="Roboto"/>
              <a:buChar char="○"/>
            </a:pPr>
            <a:r>
              <a:rPr lang="en">
                <a:solidFill>
                  <a:srgbClr val="1C3467"/>
                </a:solidFill>
                <a:latin typeface="Roboto"/>
                <a:ea typeface="Roboto"/>
                <a:cs typeface="Roboto"/>
                <a:sym typeface="Roboto"/>
              </a:rPr>
              <a:t>&lt;1 in 10 seniors voluntarily switch from one private Medicare Advantage Plan to another</a:t>
            </a:r>
            <a:endParaRPr>
              <a:solidFill>
                <a:srgbClr val="1C3467"/>
              </a:solidFill>
              <a:latin typeface="Roboto"/>
              <a:ea typeface="Roboto"/>
              <a:cs typeface="Roboto"/>
              <a:sym typeface="Roboto"/>
            </a:endParaRPr>
          </a:p>
          <a:p>
            <a:pPr indent="-317500" lvl="2" marL="1371600" rtl="0" algn="l">
              <a:spcBef>
                <a:spcPts val="0"/>
              </a:spcBef>
              <a:spcAft>
                <a:spcPts val="0"/>
              </a:spcAft>
              <a:buClr>
                <a:srgbClr val="1C3467"/>
              </a:buClr>
              <a:buSzPts val="1400"/>
              <a:buFont typeface="Roboto"/>
              <a:buChar char="■"/>
            </a:pPr>
            <a:r>
              <a:rPr lang="en">
                <a:solidFill>
                  <a:srgbClr val="1C3467"/>
                </a:solidFill>
                <a:latin typeface="Roboto"/>
                <a:ea typeface="Roboto"/>
                <a:cs typeface="Roboto"/>
                <a:sym typeface="Roboto"/>
              </a:rPr>
              <a:t>Same for private prescription plans</a:t>
            </a:r>
            <a:endParaRPr>
              <a:solidFill>
                <a:srgbClr val="1C3467"/>
              </a:solidFill>
              <a:latin typeface="Roboto"/>
              <a:ea typeface="Roboto"/>
              <a:cs typeface="Roboto"/>
              <a:sym typeface="Roboto"/>
            </a:endParaRPr>
          </a:p>
          <a:p>
            <a:pPr indent="-317500" lvl="1" marL="914400" rtl="0" algn="l">
              <a:spcBef>
                <a:spcPts val="0"/>
              </a:spcBef>
              <a:spcAft>
                <a:spcPts val="0"/>
              </a:spcAft>
              <a:buClr>
                <a:srgbClr val="1C3467"/>
              </a:buClr>
              <a:buSzPts val="1400"/>
              <a:buFont typeface="Roboto"/>
              <a:buChar char="○"/>
            </a:pPr>
            <a:r>
              <a:rPr lang="en">
                <a:solidFill>
                  <a:srgbClr val="1C3467"/>
                </a:solidFill>
                <a:latin typeface="Roboto"/>
                <a:ea typeface="Roboto"/>
                <a:cs typeface="Roboto"/>
                <a:sym typeface="Roboto"/>
              </a:rPr>
              <a:t>Most employers usually don’t change insurance plans, mainly out of fear of angering their workers - especially during election years</a:t>
            </a:r>
            <a:endParaRPr>
              <a:solidFill>
                <a:srgbClr val="1C3467"/>
              </a:solidFill>
              <a:latin typeface="Roboto"/>
              <a:ea typeface="Roboto"/>
              <a:cs typeface="Roboto"/>
              <a:sym typeface="Roboto"/>
            </a:endParaRPr>
          </a:p>
          <a:p>
            <a:pPr indent="-317500" lvl="1" marL="914400" rtl="0" algn="l">
              <a:spcBef>
                <a:spcPts val="0"/>
              </a:spcBef>
              <a:spcAft>
                <a:spcPts val="0"/>
              </a:spcAft>
              <a:buClr>
                <a:srgbClr val="1C3467"/>
              </a:buClr>
              <a:buSzPts val="1400"/>
              <a:buFont typeface="Roboto"/>
              <a:buChar char="○"/>
            </a:pPr>
            <a:r>
              <a:rPr lang="en">
                <a:solidFill>
                  <a:srgbClr val="1C3467"/>
                </a:solidFill>
                <a:latin typeface="Roboto"/>
                <a:ea typeface="Roboto"/>
                <a:cs typeface="Roboto"/>
                <a:sym typeface="Roboto"/>
              </a:rPr>
              <a:t>&lt;half of the people on the ACA Marketplace have ever re-enrolled in a new plan</a:t>
            </a:r>
            <a:endParaRPr>
              <a:solidFill>
                <a:srgbClr val="1C3467"/>
              </a:solidFill>
              <a:latin typeface="Roboto"/>
              <a:ea typeface="Roboto"/>
              <a:cs typeface="Roboto"/>
              <a:sym typeface="Roboto"/>
            </a:endParaRPr>
          </a:p>
          <a:p>
            <a:pPr indent="-317500" lvl="1" marL="914400" rtl="0" algn="l">
              <a:spcBef>
                <a:spcPts val="0"/>
              </a:spcBef>
              <a:spcAft>
                <a:spcPts val="0"/>
              </a:spcAft>
              <a:buClr>
                <a:srgbClr val="1C3467"/>
              </a:buClr>
              <a:buSzPts val="1400"/>
              <a:buFont typeface="Roboto"/>
              <a:buChar char="○"/>
            </a:pPr>
            <a:r>
              <a:rPr lang="en">
                <a:solidFill>
                  <a:srgbClr val="1C3467"/>
                </a:solidFill>
                <a:latin typeface="Roboto"/>
                <a:ea typeface="Roboto"/>
                <a:cs typeface="Roboto"/>
                <a:sym typeface="Roboto"/>
              </a:rPr>
              <a:t>Medicaid recipients often </a:t>
            </a:r>
            <a:r>
              <a:rPr lang="en" u="sng">
                <a:solidFill>
                  <a:srgbClr val="1C3467"/>
                </a:solidFill>
                <a:latin typeface="Roboto"/>
                <a:ea typeface="Roboto"/>
                <a:cs typeface="Roboto"/>
                <a:sym typeface="Roboto"/>
              </a:rPr>
              <a:t>have no say</a:t>
            </a:r>
            <a:r>
              <a:rPr lang="en">
                <a:solidFill>
                  <a:srgbClr val="1C3467"/>
                </a:solidFill>
                <a:latin typeface="Roboto"/>
                <a:ea typeface="Roboto"/>
                <a:cs typeface="Roboto"/>
                <a:sym typeface="Roboto"/>
              </a:rPr>
              <a:t> when it comes to the private plans they receive</a:t>
            </a:r>
            <a:endParaRPr>
              <a:solidFill>
                <a:srgbClr val="1C3467"/>
              </a:solidFill>
              <a:latin typeface="Roboto"/>
              <a:ea typeface="Roboto"/>
              <a:cs typeface="Roboto"/>
              <a:sym typeface="Roboto"/>
            </a:endParaRPr>
          </a:p>
          <a:p>
            <a:pPr indent="0" lvl="0" marL="0" rtl="0" algn="l">
              <a:spcBef>
                <a:spcPts val="0"/>
              </a:spcBef>
              <a:spcAft>
                <a:spcPts val="0"/>
              </a:spcAft>
              <a:buNone/>
            </a:pPr>
            <a:r>
              <a:t/>
            </a:r>
            <a:endParaRPr>
              <a:solidFill>
                <a:srgbClr val="1C3467"/>
              </a:solidFill>
              <a:latin typeface="Roboto"/>
              <a:ea typeface="Roboto"/>
              <a:cs typeface="Roboto"/>
              <a:sym typeface="Roboto"/>
            </a:endParaRPr>
          </a:p>
          <a:p>
            <a:pPr indent="0" lvl="0" marL="0" rtl="0" algn="l">
              <a:spcBef>
                <a:spcPts val="0"/>
              </a:spcBef>
              <a:spcAft>
                <a:spcPts val="0"/>
              </a:spcAft>
              <a:buNone/>
            </a:pPr>
            <a:r>
              <a:rPr b="1" lang="en">
                <a:solidFill>
                  <a:srgbClr val="1C3467"/>
                </a:solidFill>
                <a:latin typeface="Roboto"/>
                <a:ea typeface="Roboto"/>
                <a:cs typeface="Roboto"/>
                <a:sym typeface="Roboto"/>
              </a:rPr>
              <a:t>The choice Americans want, is the choice of their preferred doctor &amp; hospital!</a:t>
            </a:r>
            <a:endParaRPr b="1">
              <a:solidFill>
                <a:srgbClr val="1C3467"/>
              </a:solidFill>
              <a:latin typeface="Roboto"/>
              <a:ea typeface="Roboto"/>
              <a:cs typeface="Roboto"/>
              <a:sym typeface="Roboto"/>
            </a:endParaRPr>
          </a:p>
        </p:txBody>
      </p:sp>
      <p:pic>
        <p:nvPicPr>
          <p:cNvPr id="439" name="Google Shape;439;p56"/>
          <p:cNvPicPr preferRelativeResize="0"/>
          <p:nvPr/>
        </p:nvPicPr>
        <p:blipFill>
          <a:blip r:embed="rId5">
            <a:alphaModFix/>
          </a:blip>
          <a:stretch>
            <a:fillRect/>
          </a:stretch>
        </p:blipFill>
        <p:spPr>
          <a:xfrm>
            <a:off x="6561050" y="873000"/>
            <a:ext cx="2582950" cy="333435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7"/>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57"/>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2B00"/>
                </a:solidFill>
                <a:latin typeface="Roboto Medium"/>
                <a:ea typeface="Roboto Medium"/>
                <a:cs typeface="Roboto Medium"/>
                <a:sym typeface="Roboto Medium"/>
              </a:rPr>
              <a:t>3.   Mythbusting: “Hospitals will go Bankrupt”</a:t>
            </a:r>
            <a:endParaRPr b="1">
              <a:solidFill>
                <a:srgbClr val="FF2B00"/>
              </a:solidFill>
              <a:latin typeface="Roboto"/>
              <a:ea typeface="Roboto"/>
              <a:cs typeface="Roboto"/>
              <a:sym typeface="Roboto"/>
            </a:endParaRPr>
          </a:p>
        </p:txBody>
      </p:sp>
      <p:pic>
        <p:nvPicPr>
          <p:cNvPr id="446" name="Google Shape;446;p57"/>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447" name="Google Shape;447;p57"/>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448" name="Google Shape;448;p57"/>
          <p:cNvSpPr txBox="1"/>
          <p:nvPr/>
        </p:nvSpPr>
        <p:spPr>
          <a:xfrm>
            <a:off x="160250" y="737075"/>
            <a:ext cx="83769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073763"/>
              </a:buClr>
              <a:buSzPts val="1400"/>
              <a:buFont typeface="Roboto"/>
              <a:buChar char="●"/>
            </a:pPr>
            <a:r>
              <a:rPr lang="en">
                <a:solidFill>
                  <a:srgbClr val="073763"/>
                </a:solidFill>
                <a:latin typeface="Roboto"/>
                <a:ea typeface="Roboto"/>
                <a:cs typeface="Roboto"/>
                <a:sym typeface="Roboto"/>
              </a:rPr>
              <a:t>Different hospitals would be paid differently</a:t>
            </a:r>
            <a:endParaRPr>
              <a:solidFill>
                <a:srgbClr val="073763"/>
              </a:solidFill>
              <a:latin typeface="Roboto"/>
              <a:ea typeface="Roboto"/>
              <a:cs typeface="Roboto"/>
              <a:sym typeface="Roboto"/>
            </a:endParaRPr>
          </a:p>
          <a:p>
            <a:pPr indent="-317500" lvl="1" marL="914400" rtl="0" algn="l">
              <a:spcBef>
                <a:spcPts val="0"/>
              </a:spcBef>
              <a:spcAft>
                <a:spcPts val="0"/>
              </a:spcAft>
              <a:buClr>
                <a:srgbClr val="073763"/>
              </a:buClr>
              <a:buSzPts val="1400"/>
              <a:buFont typeface="Roboto"/>
              <a:buChar char="○"/>
            </a:pPr>
            <a:r>
              <a:rPr lang="en">
                <a:solidFill>
                  <a:srgbClr val="073763"/>
                </a:solidFill>
                <a:latin typeface="Roboto"/>
                <a:ea typeface="Roboto"/>
                <a:cs typeface="Roboto"/>
                <a:sym typeface="Roboto"/>
              </a:rPr>
              <a:t>Hospitals serving mainly uninsured or underinsured patients would benefit from Medicare for all</a:t>
            </a:r>
            <a:endParaRPr>
              <a:solidFill>
                <a:srgbClr val="073763"/>
              </a:solidFill>
              <a:latin typeface="Roboto"/>
              <a:ea typeface="Roboto"/>
              <a:cs typeface="Roboto"/>
              <a:sym typeface="Roboto"/>
            </a:endParaRPr>
          </a:p>
          <a:p>
            <a:pPr indent="-317500" lvl="1" marL="914400" rtl="0" algn="l">
              <a:spcBef>
                <a:spcPts val="0"/>
              </a:spcBef>
              <a:spcAft>
                <a:spcPts val="0"/>
              </a:spcAft>
              <a:buClr>
                <a:srgbClr val="073763"/>
              </a:buClr>
              <a:buSzPts val="1400"/>
              <a:buFont typeface="Roboto"/>
              <a:buChar char="○"/>
            </a:pPr>
            <a:r>
              <a:rPr lang="en">
                <a:solidFill>
                  <a:srgbClr val="073763"/>
                </a:solidFill>
                <a:latin typeface="Roboto"/>
                <a:ea typeface="Roboto"/>
                <a:cs typeface="Roboto"/>
                <a:sym typeface="Roboto"/>
              </a:rPr>
              <a:t>Hospitals serving mainly privately insured patients </a:t>
            </a:r>
            <a:r>
              <a:rPr i="1" lang="en">
                <a:solidFill>
                  <a:srgbClr val="073763"/>
                </a:solidFill>
                <a:latin typeface="Roboto"/>
                <a:ea typeface="Roboto"/>
                <a:cs typeface="Roboto"/>
                <a:sym typeface="Roboto"/>
              </a:rPr>
              <a:t>might</a:t>
            </a:r>
            <a:r>
              <a:rPr lang="en">
                <a:solidFill>
                  <a:srgbClr val="073763"/>
                </a:solidFill>
                <a:latin typeface="Roboto"/>
                <a:ea typeface="Roboto"/>
                <a:cs typeface="Roboto"/>
                <a:sym typeface="Roboto"/>
              </a:rPr>
              <a:t> see revenues decline</a:t>
            </a:r>
            <a:endParaRPr>
              <a:solidFill>
                <a:srgbClr val="073763"/>
              </a:solidFill>
              <a:latin typeface="Roboto"/>
              <a:ea typeface="Roboto"/>
              <a:cs typeface="Roboto"/>
              <a:sym typeface="Roboto"/>
            </a:endParaRPr>
          </a:p>
          <a:p>
            <a:pPr indent="-317500" lvl="0" marL="457200" rtl="0" algn="l">
              <a:spcBef>
                <a:spcPts val="0"/>
              </a:spcBef>
              <a:spcAft>
                <a:spcPts val="0"/>
              </a:spcAft>
              <a:buClr>
                <a:srgbClr val="073763"/>
              </a:buClr>
              <a:buSzPts val="1400"/>
              <a:buFont typeface="Roboto"/>
              <a:buChar char="●"/>
            </a:pPr>
            <a:r>
              <a:rPr lang="en">
                <a:solidFill>
                  <a:srgbClr val="073763"/>
                </a:solidFill>
                <a:latin typeface="Roboto"/>
                <a:ea typeface="Roboto"/>
                <a:cs typeface="Roboto"/>
                <a:sym typeface="Roboto"/>
              </a:rPr>
              <a:t>The might comes from the current Medicare reimbursement rate for hospitals</a:t>
            </a:r>
            <a:endParaRPr>
              <a:solidFill>
                <a:srgbClr val="073763"/>
              </a:solidFill>
              <a:latin typeface="Roboto"/>
              <a:ea typeface="Roboto"/>
              <a:cs typeface="Roboto"/>
              <a:sym typeface="Roboto"/>
            </a:endParaRPr>
          </a:p>
          <a:p>
            <a:pPr indent="-317500" lvl="0" marL="457200" rtl="0" algn="l">
              <a:spcBef>
                <a:spcPts val="0"/>
              </a:spcBef>
              <a:spcAft>
                <a:spcPts val="0"/>
              </a:spcAft>
              <a:buClr>
                <a:srgbClr val="073763"/>
              </a:buClr>
              <a:buSzPts val="1400"/>
              <a:buFont typeface="Roboto"/>
              <a:buChar char="●"/>
            </a:pPr>
            <a:r>
              <a:rPr lang="en">
                <a:solidFill>
                  <a:srgbClr val="073763"/>
                </a:solidFill>
                <a:latin typeface="Roboto"/>
                <a:ea typeface="Roboto"/>
                <a:cs typeface="Roboto"/>
                <a:sym typeface="Roboto"/>
              </a:rPr>
              <a:t>However, the Medicare for All Bill doesn’t say hospitals would be paid at the current Medicare rates</a:t>
            </a:r>
            <a:endParaRPr>
              <a:solidFill>
                <a:srgbClr val="073763"/>
              </a:solidFill>
              <a:latin typeface="Roboto"/>
              <a:ea typeface="Roboto"/>
              <a:cs typeface="Roboto"/>
              <a:sym typeface="Roboto"/>
            </a:endParaRPr>
          </a:p>
          <a:p>
            <a:pPr indent="-317500" lvl="0" marL="457200" rtl="0" algn="l">
              <a:spcBef>
                <a:spcPts val="0"/>
              </a:spcBef>
              <a:spcAft>
                <a:spcPts val="0"/>
              </a:spcAft>
              <a:buClr>
                <a:srgbClr val="073763"/>
              </a:buClr>
              <a:buSzPts val="1400"/>
              <a:buFont typeface="Roboto"/>
              <a:buChar char="●"/>
            </a:pPr>
            <a:r>
              <a:rPr lang="en">
                <a:solidFill>
                  <a:srgbClr val="073763"/>
                </a:solidFill>
                <a:latin typeface="Roboto"/>
                <a:ea typeface="Roboto"/>
                <a:cs typeface="Roboto"/>
                <a:sym typeface="Roboto"/>
              </a:rPr>
              <a:t>The odds are low that the government would pay the current rate</a:t>
            </a:r>
            <a:endParaRPr>
              <a:solidFill>
                <a:srgbClr val="073763"/>
              </a:solidFill>
              <a:latin typeface="Roboto"/>
              <a:ea typeface="Roboto"/>
              <a:cs typeface="Roboto"/>
              <a:sym typeface="Roboto"/>
            </a:endParaRPr>
          </a:p>
        </p:txBody>
      </p:sp>
      <p:pic>
        <p:nvPicPr>
          <p:cNvPr id="449" name="Google Shape;449;p57"/>
          <p:cNvPicPr preferRelativeResize="0"/>
          <p:nvPr/>
        </p:nvPicPr>
        <p:blipFill>
          <a:blip r:embed="rId5">
            <a:alphaModFix/>
          </a:blip>
          <a:stretch>
            <a:fillRect/>
          </a:stretch>
        </p:blipFill>
        <p:spPr>
          <a:xfrm>
            <a:off x="3318275" y="2571754"/>
            <a:ext cx="5813974" cy="1956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8"/>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58"/>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2B00"/>
                </a:solidFill>
                <a:latin typeface="Roboto Medium"/>
                <a:ea typeface="Roboto Medium"/>
                <a:cs typeface="Roboto Medium"/>
                <a:sym typeface="Roboto Medium"/>
              </a:rPr>
              <a:t>3.   Mythbusting: “Doctors Will Get Paid Less and Leave the US”</a:t>
            </a:r>
            <a:endParaRPr b="1">
              <a:solidFill>
                <a:srgbClr val="FF2B00"/>
              </a:solidFill>
              <a:latin typeface="Roboto"/>
              <a:ea typeface="Roboto"/>
              <a:cs typeface="Roboto"/>
              <a:sym typeface="Roboto"/>
            </a:endParaRPr>
          </a:p>
        </p:txBody>
      </p:sp>
      <p:pic>
        <p:nvPicPr>
          <p:cNvPr id="456" name="Google Shape;456;p58"/>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457" name="Google Shape;457;p58"/>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458" name="Google Shape;458;p58"/>
          <p:cNvSpPr txBox="1"/>
          <p:nvPr/>
        </p:nvSpPr>
        <p:spPr>
          <a:xfrm>
            <a:off x="0" y="481875"/>
            <a:ext cx="9132000" cy="403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u="sng">
                <a:solidFill>
                  <a:srgbClr val="1C3467"/>
                </a:solidFill>
                <a:latin typeface="Roboto"/>
                <a:ea typeface="Roboto"/>
                <a:cs typeface="Roboto"/>
                <a:sym typeface="Roboto"/>
              </a:rPr>
              <a:t>Doctors will actually get paid MORE under Med-4-All</a:t>
            </a:r>
            <a:r>
              <a:rPr lang="en" sz="1600">
                <a:solidFill>
                  <a:srgbClr val="1C3467"/>
                </a:solidFill>
                <a:latin typeface="Roboto"/>
                <a:ea typeface="Roboto"/>
                <a:cs typeface="Roboto"/>
                <a:sym typeface="Roboto"/>
              </a:rPr>
              <a:t>, according to the CBO</a:t>
            </a:r>
            <a:endParaRPr sz="1600">
              <a:solidFill>
                <a:srgbClr val="1C3467"/>
              </a:solidFill>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The Congressional Budget Office (CBO) is a non-partisan federal agency that works for the legislative branch and calculates all budgeting for new &amp; existing laws</a:t>
            </a:r>
            <a:endParaRPr sz="1300">
              <a:solidFill>
                <a:schemeClr val="dk1"/>
              </a:solidFill>
              <a:latin typeface="Roboto"/>
              <a:ea typeface="Roboto"/>
              <a:cs typeface="Roboto"/>
              <a:sym typeface="Roboto"/>
            </a:endParaRPr>
          </a:p>
          <a:p>
            <a:pPr indent="-330200" lvl="0" marL="457200" rtl="0" algn="l">
              <a:spcBef>
                <a:spcPts val="0"/>
              </a:spcBef>
              <a:spcAft>
                <a:spcPts val="0"/>
              </a:spcAft>
              <a:buClr>
                <a:srgbClr val="1C3467"/>
              </a:buClr>
              <a:buSzPts val="1600"/>
              <a:buFont typeface="Roboto"/>
              <a:buChar char="●"/>
            </a:pPr>
            <a:r>
              <a:rPr lang="en" sz="1600">
                <a:solidFill>
                  <a:srgbClr val="1C3467"/>
                </a:solidFill>
                <a:latin typeface="Roboto"/>
                <a:ea typeface="Roboto"/>
                <a:cs typeface="Roboto"/>
                <a:sym typeface="Roboto"/>
              </a:rPr>
              <a:t>It predicts that in 2030, </a:t>
            </a:r>
            <a:r>
              <a:rPr b="1" lang="en" sz="1600">
                <a:solidFill>
                  <a:srgbClr val="1C3467"/>
                </a:solidFill>
                <a:latin typeface="Roboto"/>
                <a:ea typeface="Roboto"/>
                <a:cs typeface="Roboto"/>
                <a:sym typeface="Roboto"/>
              </a:rPr>
              <a:t>providers’ total outpatient revenues would be between 5% and 9% higher under Medicare for All than without reform</a:t>
            </a:r>
            <a:r>
              <a:rPr lang="en" sz="1600">
                <a:solidFill>
                  <a:srgbClr val="1C3467"/>
                </a:solidFill>
                <a:latin typeface="Roboto"/>
                <a:ea typeface="Roboto"/>
                <a:cs typeface="Roboto"/>
                <a:sym typeface="Roboto"/>
              </a:rPr>
              <a:t>, due to higher healthcare utilization, even if fee levels were to decline</a:t>
            </a:r>
            <a:endParaRPr sz="1600">
              <a:solidFill>
                <a:srgbClr val="1C3467"/>
              </a:solidFill>
              <a:latin typeface="Roboto"/>
              <a:ea typeface="Roboto"/>
              <a:cs typeface="Roboto"/>
              <a:sym typeface="Roboto"/>
            </a:endParaRPr>
          </a:p>
          <a:p>
            <a:pPr indent="0" lvl="0" marL="0" rtl="0" algn="l">
              <a:spcBef>
                <a:spcPts val="0"/>
              </a:spcBef>
              <a:spcAft>
                <a:spcPts val="0"/>
              </a:spcAft>
              <a:buNone/>
            </a:pPr>
            <a:r>
              <a:t/>
            </a:r>
            <a:endParaRPr sz="1600">
              <a:solidFill>
                <a:srgbClr val="1C3467"/>
              </a:solidFill>
              <a:latin typeface="Roboto"/>
              <a:ea typeface="Roboto"/>
              <a:cs typeface="Roboto"/>
              <a:sym typeface="Roboto"/>
            </a:endParaRPr>
          </a:p>
          <a:p>
            <a:pPr indent="0" lvl="0" marL="0" rtl="0" algn="l">
              <a:spcBef>
                <a:spcPts val="0"/>
              </a:spcBef>
              <a:spcAft>
                <a:spcPts val="0"/>
              </a:spcAft>
              <a:buNone/>
            </a:pPr>
            <a:r>
              <a:rPr b="1" i="1" lang="en" sz="1600">
                <a:solidFill>
                  <a:srgbClr val="1C3467"/>
                </a:solidFill>
                <a:latin typeface="Roboto"/>
                <a:ea typeface="Roboto"/>
                <a:cs typeface="Roboto"/>
                <a:sym typeface="Roboto"/>
              </a:rPr>
              <a:t>Some scholars project even larger boosts to physician take-home pay!</a:t>
            </a:r>
            <a:endParaRPr b="1" i="1" sz="1600">
              <a:solidFill>
                <a:srgbClr val="1C3467"/>
              </a:solidFill>
              <a:latin typeface="Roboto"/>
              <a:ea typeface="Roboto"/>
              <a:cs typeface="Roboto"/>
              <a:sym typeface="Roboto"/>
            </a:endParaRPr>
          </a:p>
          <a:p>
            <a:pPr indent="-330200" lvl="0" marL="457200" rtl="0" algn="l">
              <a:spcBef>
                <a:spcPts val="0"/>
              </a:spcBef>
              <a:spcAft>
                <a:spcPts val="0"/>
              </a:spcAft>
              <a:buClr>
                <a:srgbClr val="1C3467"/>
              </a:buClr>
              <a:buSzPts val="1600"/>
              <a:buFont typeface="Roboto"/>
              <a:buChar char="●"/>
            </a:pPr>
            <a:r>
              <a:rPr lang="en" sz="1600">
                <a:solidFill>
                  <a:srgbClr val="1C3467"/>
                </a:solidFill>
                <a:latin typeface="Roboto"/>
                <a:ea typeface="Roboto"/>
                <a:cs typeface="Roboto"/>
                <a:sym typeface="Roboto"/>
              </a:rPr>
              <a:t>They believe the CBO estimates understate practices’ savings from streamlined billing</a:t>
            </a:r>
            <a:endParaRPr sz="1600">
              <a:solidFill>
                <a:srgbClr val="1C3467"/>
              </a:solidFill>
              <a:latin typeface="Roboto"/>
              <a:ea typeface="Roboto"/>
              <a:cs typeface="Roboto"/>
              <a:sym typeface="Roboto"/>
            </a:endParaRPr>
          </a:p>
          <a:p>
            <a:pPr indent="-330200" lvl="0" marL="457200" rtl="0" algn="l">
              <a:spcBef>
                <a:spcPts val="0"/>
              </a:spcBef>
              <a:spcAft>
                <a:spcPts val="0"/>
              </a:spcAft>
              <a:buClr>
                <a:srgbClr val="1C3467"/>
              </a:buClr>
              <a:buSzPts val="1600"/>
              <a:buFont typeface="Roboto"/>
              <a:buChar char="●"/>
            </a:pPr>
            <a:r>
              <a:rPr lang="en" sz="1600">
                <a:solidFill>
                  <a:srgbClr val="1C3467"/>
                </a:solidFill>
                <a:latin typeface="Roboto"/>
                <a:ea typeface="Roboto"/>
                <a:cs typeface="Roboto"/>
                <a:sym typeface="Roboto"/>
              </a:rPr>
              <a:t>Studies suggest that Med-4-All would free up roughly 5% of doctors’ work hours currently spent on billing</a:t>
            </a:r>
            <a:endParaRPr sz="1600">
              <a:solidFill>
                <a:srgbClr val="1C3467"/>
              </a:solidFill>
              <a:latin typeface="Roboto"/>
              <a:ea typeface="Roboto"/>
              <a:cs typeface="Roboto"/>
              <a:sym typeface="Roboto"/>
            </a:endParaRPr>
          </a:p>
          <a:p>
            <a:pPr indent="-330200" lvl="0" marL="457200" rtl="0" algn="l">
              <a:spcBef>
                <a:spcPts val="0"/>
              </a:spcBef>
              <a:spcAft>
                <a:spcPts val="0"/>
              </a:spcAft>
              <a:buClr>
                <a:srgbClr val="1C3467"/>
              </a:buClr>
              <a:buSzPts val="1600"/>
              <a:buFont typeface="Roboto"/>
              <a:buChar char="●"/>
            </a:pPr>
            <a:r>
              <a:rPr lang="en" sz="1600">
                <a:solidFill>
                  <a:srgbClr val="1C3467"/>
                </a:solidFill>
                <a:latin typeface="Roboto"/>
                <a:ea typeface="Roboto"/>
                <a:cs typeface="Roboto"/>
                <a:sym typeface="Roboto"/>
              </a:rPr>
              <a:t>Allowing them to increase patient care, and increase per-physician revenue by between $39,816 and $157,412 annually</a:t>
            </a:r>
            <a:endParaRPr sz="1600">
              <a:solidFill>
                <a:srgbClr val="1C3467"/>
              </a:solidFill>
              <a:latin typeface="Roboto"/>
              <a:ea typeface="Roboto"/>
              <a:cs typeface="Roboto"/>
              <a:sym typeface="Roboto"/>
            </a:endParaRPr>
          </a:p>
          <a:p>
            <a:pPr indent="0" lvl="0" marL="0" rtl="0" algn="l">
              <a:spcBef>
                <a:spcPts val="0"/>
              </a:spcBef>
              <a:spcAft>
                <a:spcPts val="0"/>
              </a:spcAft>
              <a:buNone/>
            </a:pPr>
            <a:r>
              <a:t/>
            </a:r>
            <a:endParaRPr sz="1600">
              <a:solidFill>
                <a:srgbClr val="1C3467"/>
              </a:solidFill>
              <a:latin typeface="Roboto"/>
              <a:ea typeface="Roboto"/>
              <a:cs typeface="Roboto"/>
              <a:sym typeface="Roboto"/>
            </a:endParaRPr>
          </a:p>
          <a:p>
            <a:pPr indent="0" lvl="0" marL="0" rtl="0" algn="l">
              <a:spcBef>
                <a:spcPts val="0"/>
              </a:spcBef>
              <a:spcAft>
                <a:spcPts val="0"/>
              </a:spcAft>
              <a:buNone/>
            </a:pPr>
            <a:r>
              <a:rPr lang="en" sz="1600">
                <a:solidFill>
                  <a:srgbClr val="1C3467"/>
                </a:solidFill>
                <a:latin typeface="Roboto"/>
                <a:ea typeface="Roboto"/>
                <a:cs typeface="Roboto"/>
                <a:sym typeface="Roboto"/>
              </a:rPr>
              <a:t>And as we covered Wednesday, Physician Panels can advise raising fee rates directly to Regional Directors, and have immediate action taken</a:t>
            </a:r>
            <a:endParaRPr sz="1600">
              <a:solidFill>
                <a:srgbClr val="1C3467"/>
              </a:solidFill>
              <a:latin typeface="Roboto"/>
              <a:ea typeface="Roboto"/>
              <a:cs typeface="Roboto"/>
              <a:sym typeface="Roboto"/>
            </a:endParaRPr>
          </a:p>
        </p:txBody>
      </p:sp>
      <p:sp>
        <p:nvSpPr>
          <p:cNvPr id="459" name="Google Shape;459;p58"/>
          <p:cNvSpPr txBox="1"/>
          <p:nvPr/>
        </p:nvSpPr>
        <p:spPr>
          <a:xfrm>
            <a:off x="5092775" y="4211250"/>
            <a:ext cx="420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1C3467"/>
                </a:solidFill>
                <a:latin typeface="Roboto"/>
                <a:ea typeface="Roboto"/>
                <a:cs typeface="Roboto"/>
                <a:sym typeface="Roboto"/>
              </a:rPr>
              <a:t>Cai, C. How Would Medicare for All Affect Physician Revenue?. </a:t>
            </a:r>
            <a:r>
              <a:rPr i="1" lang="en" sz="900">
                <a:solidFill>
                  <a:srgbClr val="1C3467"/>
                </a:solidFill>
                <a:latin typeface="Roboto"/>
                <a:ea typeface="Roboto"/>
                <a:cs typeface="Roboto"/>
                <a:sym typeface="Roboto"/>
              </a:rPr>
              <a:t>J GEN INTERN MED</a:t>
            </a:r>
            <a:r>
              <a:rPr lang="en" sz="900">
                <a:solidFill>
                  <a:srgbClr val="1C3467"/>
                </a:solidFill>
                <a:latin typeface="Roboto"/>
                <a:ea typeface="Roboto"/>
                <a:cs typeface="Roboto"/>
                <a:sym typeface="Roboto"/>
              </a:rPr>
              <a:t> 37, 671–672 (2022). https://doi.org/10.1007/s11606-021-06979-z</a:t>
            </a:r>
            <a:endParaRPr sz="1100">
              <a:solidFill>
                <a:srgbClr val="1C3467"/>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9"/>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59"/>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100">
                <a:solidFill>
                  <a:srgbClr val="FF2B00"/>
                </a:solidFill>
                <a:latin typeface="Roboto Medium"/>
                <a:ea typeface="Roboto Medium"/>
                <a:cs typeface="Roboto Medium"/>
                <a:sym typeface="Roboto Medium"/>
              </a:rPr>
              <a:t>3.   Mythbusting: “Socialized Healthcare Systems like the UK are Failing”</a:t>
            </a:r>
            <a:endParaRPr b="1" sz="2500">
              <a:solidFill>
                <a:srgbClr val="FF2B00"/>
              </a:solidFill>
              <a:latin typeface="Roboto"/>
              <a:ea typeface="Roboto"/>
              <a:cs typeface="Roboto"/>
              <a:sym typeface="Roboto"/>
            </a:endParaRPr>
          </a:p>
        </p:txBody>
      </p:sp>
      <p:pic>
        <p:nvPicPr>
          <p:cNvPr id="466" name="Google Shape;466;p59"/>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467" name="Google Shape;467;p59"/>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pic>
        <p:nvPicPr>
          <p:cNvPr id="468" name="Google Shape;468;p59"/>
          <p:cNvPicPr preferRelativeResize="0"/>
          <p:nvPr/>
        </p:nvPicPr>
        <p:blipFill>
          <a:blip r:embed="rId5">
            <a:alphaModFix/>
          </a:blip>
          <a:stretch>
            <a:fillRect/>
          </a:stretch>
        </p:blipFill>
        <p:spPr>
          <a:xfrm>
            <a:off x="819388" y="726575"/>
            <a:ext cx="7481713" cy="3690350"/>
          </a:xfrm>
          <a:prstGeom prst="rect">
            <a:avLst/>
          </a:prstGeom>
          <a:noFill/>
          <a:ln>
            <a:noFill/>
          </a:ln>
        </p:spPr>
      </p:pic>
      <p:sp>
        <p:nvSpPr>
          <p:cNvPr id="469" name="Google Shape;469;p59"/>
          <p:cNvSpPr/>
          <p:nvPr/>
        </p:nvSpPr>
        <p:spPr>
          <a:xfrm>
            <a:off x="7805400" y="1728650"/>
            <a:ext cx="297000" cy="2343600"/>
          </a:xfrm>
          <a:prstGeom prst="rect">
            <a:avLst/>
          </a:prstGeom>
          <a:noFill/>
          <a:ln cap="flat" cmpd="sng" w="9525">
            <a:solidFill>
              <a:srgbClr val="FF2B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0"/>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60"/>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FF2B00"/>
                </a:solidFill>
                <a:latin typeface="Roboto Medium"/>
                <a:ea typeface="Roboto Medium"/>
                <a:cs typeface="Roboto Medium"/>
                <a:sym typeface="Roboto Medium"/>
              </a:rPr>
              <a:t>4.   Mythbusting: “Why Can’t We Do a Public Option? Why one Universal Plan?”</a:t>
            </a:r>
            <a:endParaRPr b="1" sz="2400">
              <a:solidFill>
                <a:srgbClr val="FF2B00"/>
              </a:solidFill>
              <a:latin typeface="Roboto"/>
              <a:ea typeface="Roboto"/>
              <a:cs typeface="Roboto"/>
              <a:sym typeface="Roboto"/>
            </a:endParaRPr>
          </a:p>
        </p:txBody>
      </p:sp>
      <p:pic>
        <p:nvPicPr>
          <p:cNvPr id="476" name="Google Shape;476;p60"/>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477" name="Google Shape;477;p60"/>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478" name="Google Shape;478;p60"/>
          <p:cNvSpPr txBox="1"/>
          <p:nvPr/>
        </p:nvSpPr>
        <p:spPr>
          <a:xfrm>
            <a:off x="104150" y="689000"/>
            <a:ext cx="5484900" cy="3632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073763"/>
              </a:buClr>
              <a:buSzPts val="1600"/>
              <a:buFont typeface="Roboto"/>
              <a:buChar char="●"/>
            </a:pPr>
            <a:r>
              <a:rPr lang="en" sz="1600">
                <a:solidFill>
                  <a:srgbClr val="073763"/>
                </a:solidFill>
                <a:latin typeface="Roboto"/>
                <a:ea typeface="Roboto"/>
                <a:cs typeface="Roboto"/>
                <a:sym typeface="Roboto"/>
              </a:rPr>
              <a:t>Allow insurance companies to continue profiting off the sick</a:t>
            </a:r>
            <a:endParaRPr sz="1600">
              <a:solidFill>
                <a:srgbClr val="073763"/>
              </a:solidFill>
              <a:latin typeface="Roboto"/>
              <a:ea typeface="Roboto"/>
              <a:cs typeface="Roboto"/>
              <a:sym typeface="Roboto"/>
            </a:endParaRPr>
          </a:p>
          <a:p>
            <a:pPr indent="-330200" lvl="0" marL="457200" rtl="0" algn="l">
              <a:spcBef>
                <a:spcPts val="0"/>
              </a:spcBef>
              <a:spcAft>
                <a:spcPts val="0"/>
              </a:spcAft>
              <a:buClr>
                <a:srgbClr val="073763"/>
              </a:buClr>
              <a:buSzPts val="1600"/>
              <a:buFont typeface="Roboto"/>
              <a:buChar char="●"/>
            </a:pPr>
            <a:r>
              <a:rPr lang="en" sz="1600">
                <a:solidFill>
                  <a:srgbClr val="073763"/>
                </a:solidFill>
                <a:latin typeface="Roboto"/>
                <a:ea typeface="Roboto"/>
                <a:cs typeface="Roboto"/>
                <a:sym typeface="Roboto"/>
              </a:rPr>
              <a:t>Would leave millions uninsured or underinsured</a:t>
            </a:r>
            <a:endParaRPr sz="1600">
              <a:solidFill>
                <a:srgbClr val="073763"/>
              </a:solidFill>
              <a:latin typeface="Roboto"/>
              <a:ea typeface="Roboto"/>
              <a:cs typeface="Roboto"/>
              <a:sym typeface="Roboto"/>
            </a:endParaRPr>
          </a:p>
          <a:p>
            <a:pPr indent="-330200" lvl="0" marL="457200" rtl="0" algn="l">
              <a:spcBef>
                <a:spcPts val="0"/>
              </a:spcBef>
              <a:spcAft>
                <a:spcPts val="0"/>
              </a:spcAft>
              <a:buClr>
                <a:srgbClr val="073763"/>
              </a:buClr>
              <a:buSzPts val="1600"/>
              <a:buFont typeface="Roboto"/>
              <a:buChar char="●"/>
            </a:pPr>
            <a:r>
              <a:rPr lang="en" sz="1600">
                <a:solidFill>
                  <a:srgbClr val="073763"/>
                </a:solidFill>
                <a:latin typeface="Roboto"/>
                <a:ea typeface="Roboto"/>
                <a:cs typeface="Roboto"/>
                <a:sym typeface="Roboto"/>
              </a:rPr>
              <a:t>For-profit insurance company waste would continue</a:t>
            </a:r>
            <a:endParaRPr sz="1600">
              <a:solidFill>
                <a:srgbClr val="073763"/>
              </a:solidFill>
              <a:latin typeface="Roboto"/>
              <a:ea typeface="Roboto"/>
              <a:cs typeface="Roboto"/>
              <a:sym typeface="Roboto"/>
            </a:endParaRPr>
          </a:p>
          <a:p>
            <a:pPr indent="-330200" lvl="0" marL="457200" rtl="0" algn="l">
              <a:spcBef>
                <a:spcPts val="0"/>
              </a:spcBef>
              <a:spcAft>
                <a:spcPts val="0"/>
              </a:spcAft>
              <a:buClr>
                <a:srgbClr val="073763"/>
              </a:buClr>
              <a:buSzPts val="1600"/>
              <a:buFont typeface="Roboto"/>
              <a:buChar char="●"/>
            </a:pPr>
            <a:r>
              <a:rPr lang="en" sz="1600">
                <a:solidFill>
                  <a:srgbClr val="073763"/>
                </a:solidFill>
                <a:latin typeface="Roboto"/>
                <a:ea typeface="Roboto"/>
                <a:cs typeface="Roboto"/>
                <a:sym typeface="Roboto"/>
              </a:rPr>
              <a:t>Some political theory here: “Any means-tested policy that is not universal, is absolutely going to be gutted by future legislative bodies or presidents. They will cut funding and make the policy weaker until it is unfavorable enough to get overturned”</a:t>
            </a:r>
            <a:endParaRPr sz="1600">
              <a:solidFill>
                <a:srgbClr val="073763"/>
              </a:solidFill>
              <a:latin typeface="Roboto"/>
              <a:ea typeface="Roboto"/>
              <a:cs typeface="Roboto"/>
              <a:sym typeface="Roboto"/>
            </a:endParaRPr>
          </a:p>
          <a:p>
            <a:pPr indent="-330200" lvl="0" marL="457200" rtl="0" algn="l">
              <a:spcBef>
                <a:spcPts val="0"/>
              </a:spcBef>
              <a:spcAft>
                <a:spcPts val="0"/>
              </a:spcAft>
              <a:buClr>
                <a:srgbClr val="073763"/>
              </a:buClr>
              <a:buSzPts val="1600"/>
              <a:buFont typeface="Roboto"/>
              <a:buChar char="●"/>
            </a:pPr>
            <a:r>
              <a:rPr lang="en" sz="1600">
                <a:solidFill>
                  <a:srgbClr val="073763"/>
                </a:solidFill>
                <a:latin typeface="Roboto"/>
                <a:ea typeface="Roboto"/>
                <a:cs typeface="Roboto"/>
                <a:sym typeface="Roboto"/>
              </a:rPr>
              <a:t>Coverage under Medicare For All would be guaranteed and more comprehensive</a:t>
            </a:r>
            <a:endParaRPr sz="1600">
              <a:solidFill>
                <a:srgbClr val="073763"/>
              </a:solidFill>
              <a:latin typeface="Roboto"/>
              <a:ea typeface="Roboto"/>
              <a:cs typeface="Roboto"/>
              <a:sym typeface="Roboto"/>
            </a:endParaRPr>
          </a:p>
          <a:p>
            <a:pPr indent="-330200" lvl="1" marL="914400" rtl="0" algn="l">
              <a:spcBef>
                <a:spcPts val="0"/>
              </a:spcBef>
              <a:spcAft>
                <a:spcPts val="0"/>
              </a:spcAft>
              <a:buClr>
                <a:srgbClr val="073763"/>
              </a:buClr>
              <a:buSzPts val="1600"/>
              <a:buFont typeface="Roboto"/>
              <a:buChar char="○"/>
            </a:pPr>
            <a:r>
              <a:rPr lang="en" sz="1600">
                <a:solidFill>
                  <a:srgbClr val="073763"/>
                </a:solidFill>
                <a:latin typeface="Roboto"/>
                <a:ea typeface="Roboto"/>
                <a:cs typeface="Roboto"/>
                <a:sym typeface="Roboto"/>
              </a:rPr>
              <a:t>Guarantee home access and community-based care</a:t>
            </a:r>
            <a:endParaRPr sz="1600">
              <a:solidFill>
                <a:srgbClr val="073763"/>
              </a:solidFill>
              <a:latin typeface="Roboto"/>
              <a:ea typeface="Roboto"/>
              <a:cs typeface="Roboto"/>
              <a:sym typeface="Roboto"/>
            </a:endParaRPr>
          </a:p>
          <a:p>
            <a:pPr indent="-330200" lvl="0" marL="457200" rtl="0" algn="l">
              <a:spcBef>
                <a:spcPts val="0"/>
              </a:spcBef>
              <a:spcAft>
                <a:spcPts val="0"/>
              </a:spcAft>
              <a:buClr>
                <a:srgbClr val="073763"/>
              </a:buClr>
              <a:buSzPts val="1600"/>
              <a:buFont typeface="Roboto"/>
              <a:buChar char="●"/>
            </a:pPr>
            <a:r>
              <a:rPr lang="en" sz="1600">
                <a:solidFill>
                  <a:srgbClr val="073763"/>
                </a:solidFill>
                <a:latin typeface="Roboto"/>
                <a:ea typeface="Roboto"/>
                <a:cs typeface="Roboto"/>
                <a:sym typeface="Roboto"/>
              </a:rPr>
              <a:t>No more price gouging by pharmaceutical companies</a:t>
            </a:r>
            <a:endParaRPr sz="1600">
              <a:solidFill>
                <a:srgbClr val="073763"/>
              </a:solidFill>
              <a:latin typeface="Roboto"/>
              <a:ea typeface="Roboto"/>
              <a:cs typeface="Roboto"/>
              <a:sym typeface="Roboto"/>
            </a:endParaRPr>
          </a:p>
        </p:txBody>
      </p:sp>
      <p:pic>
        <p:nvPicPr>
          <p:cNvPr id="479" name="Google Shape;479;p60"/>
          <p:cNvPicPr preferRelativeResize="0"/>
          <p:nvPr/>
        </p:nvPicPr>
        <p:blipFill>
          <a:blip r:embed="rId5">
            <a:alphaModFix/>
          </a:blip>
          <a:stretch>
            <a:fillRect/>
          </a:stretch>
        </p:blipFill>
        <p:spPr>
          <a:xfrm>
            <a:off x="5526625" y="1568925"/>
            <a:ext cx="3499576" cy="18728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1"/>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61"/>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FF2B00"/>
                </a:solidFill>
                <a:latin typeface="Roboto Medium"/>
                <a:ea typeface="Roboto Medium"/>
                <a:cs typeface="Roboto Medium"/>
                <a:sym typeface="Roboto Medium"/>
              </a:rPr>
              <a:t>4.   Mythbusting: “Why Can’t We Do a Public Option? Why one Universal Plan?”</a:t>
            </a:r>
            <a:endParaRPr b="1" sz="2400">
              <a:solidFill>
                <a:srgbClr val="FF2B00"/>
              </a:solidFill>
              <a:latin typeface="Roboto"/>
              <a:ea typeface="Roboto"/>
              <a:cs typeface="Roboto"/>
              <a:sym typeface="Roboto"/>
            </a:endParaRPr>
          </a:p>
        </p:txBody>
      </p:sp>
      <p:pic>
        <p:nvPicPr>
          <p:cNvPr id="486" name="Google Shape;486;p61"/>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487" name="Google Shape;487;p61"/>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pic>
        <p:nvPicPr>
          <p:cNvPr descr="Former administrator of the Centers for Medicare and Medicaid Services Dr. Don Berwick testified before the House Ways &amp; Means Committee as part of a June 12, 2019 hearing titled &quot;Pathways to Universal Health Coverage.&quot; He described his reluctance to fully embrace a public option plan, especially when compared to the reform we really need: a single-payer national health program." id="488" name="Google Shape;488;p61" title="Dr. Don Berwick explains why the public option won't work">
            <a:hlinkClick r:id="rId5"/>
          </p:cNvPr>
          <p:cNvPicPr preferRelativeResize="0"/>
          <p:nvPr/>
        </p:nvPicPr>
        <p:blipFill>
          <a:blip r:embed="rId6">
            <a:alphaModFix/>
          </a:blip>
          <a:stretch>
            <a:fillRect/>
          </a:stretch>
        </p:blipFill>
        <p:spPr>
          <a:xfrm>
            <a:off x="1908563" y="574175"/>
            <a:ext cx="5326867" cy="3995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2"/>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62"/>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84E5AC"/>
                </a:solidFill>
                <a:latin typeface="Roboto Medium"/>
                <a:ea typeface="Roboto Medium"/>
                <a:cs typeface="Roboto Medium"/>
                <a:sym typeface="Roboto Medium"/>
              </a:rPr>
              <a:t>5.    Summary</a:t>
            </a:r>
            <a:r>
              <a:rPr lang="en" sz="2000">
                <a:solidFill>
                  <a:srgbClr val="84E5AC"/>
                </a:solidFill>
                <a:latin typeface="Roboto Medium"/>
                <a:ea typeface="Roboto Medium"/>
                <a:cs typeface="Roboto Medium"/>
                <a:sym typeface="Roboto Medium"/>
              </a:rPr>
              <a:t>:    Why Pass a Resolution for Medicare For All</a:t>
            </a:r>
            <a:endParaRPr b="1" sz="2400">
              <a:solidFill>
                <a:srgbClr val="84E5AC"/>
              </a:solidFill>
              <a:latin typeface="Roboto"/>
              <a:ea typeface="Roboto"/>
              <a:cs typeface="Roboto"/>
              <a:sym typeface="Roboto"/>
            </a:endParaRPr>
          </a:p>
        </p:txBody>
      </p:sp>
      <p:pic>
        <p:nvPicPr>
          <p:cNvPr id="495" name="Google Shape;495;p62"/>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496" name="Google Shape;496;p62"/>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497" name="Google Shape;497;p62"/>
          <p:cNvSpPr txBox="1"/>
          <p:nvPr/>
        </p:nvSpPr>
        <p:spPr>
          <a:xfrm>
            <a:off x="-11750" y="572700"/>
            <a:ext cx="9144000" cy="3955800"/>
          </a:xfrm>
          <a:prstGeom prst="rect">
            <a:avLst/>
          </a:prstGeom>
          <a:noFill/>
          <a:ln>
            <a:noFill/>
          </a:ln>
        </p:spPr>
        <p:txBody>
          <a:bodyPr anchorCtr="0" anchor="t" bIns="91425" lIns="91425" spcFirstLastPara="1" rIns="91425" wrap="square" tIns="91425">
            <a:spAutoFit/>
          </a:bodyPr>
          <a:lstStyle/>
          <a:p>
            <a:pPr indent="-339725" lvl="0" marL="457200" rtl="0" algn="l">
              <a:spcBef>
                <a:spcPts val="0"/>
              </a:spcBef>
              <a:spcAft>
                <a:spcPts val="0"/>
              </a:spcAft>
              <a:buClr>
                <a:schemeClr val="dk1"/>
              </a:buClr>
              <a:buSzPts val="1750"/>
              <a:buFont typeface="Roboto"/>
              <a:buAutoNum type="arabicPeriod"/>
            </a:pPr>
            <a:r>
              <a:rPr lang="en" sz="1750">
                <a:solidFill>
                  <a:schemeClr val="dk1"/>
                </a:solidFill>
                <a:latin typeface="Roboto"/>
                <a:ea typeface="Roboto"/>
                <a:cs typeface="Roboto"/>
                <a:sym typeface="Roboto"/>
              </a:rPr>
              <a:t>We spend way more on healthcare and get far worse health outcomes</a:t>
            </a:r>
            <a:endParaRPr sz="1750">
              <a:solidFill>
                <a:schemeClr val="dk1"/>
              </a:solidFill>
              <a:latin typeface="Roboto"/>
              <a:ea typeface="Roboto"/>
              <a:cs typeface="Roboto"/>
              <a:sym typeface="Roboto"/>
            </a:endParaRPr>
          </a:p>
          <a:p>
            <a:pPr indent="-339725" lvl="0" marL="457200" rtl="0" algn="l">
              <a:spcBef>
                <a:spcPts val="0"/>
              </a:spcBef>
              <a:spcAft>
                <a:spcPts val="0"/>
              </a:spcAft>
              <a:buClr>
                <a:schemeClr val="dk1"/>
              </a:buClr>
              <a:buSzPts val="1750"/>
              <a:buFont typeface="Roboto"/>
              <a:buAutoNum type="arabicPeriod"/>
            </a:pPr>
            <a:r>
              <a:rPr lang="en" sz="1750">
                <a:solidFill>
                  <a:schemeClr val="dk1"/>
                </a:solidFill>
                <a:latin typeface="Roboto"/>
                <a:ea typeface="Roboto"/>
                <a:cs typeface="Roboto"/>
                <a:sym typeface="Roboto"/>
              </a:rPr>
              <a:t>Our current system causes financial hardship, avoided care, and unnecessary death</a:t>
            </a:r>
            <a:endParaRPr sz="1750">
              <a:solidFill>
                <a:schemeClr val="dk1"/>
              </a:solidFill>
              <a:latin typeface="Roboto"/>
              <a:ea typeface="Roboto"/>
              <a:cs typeface="Roboto"/>
              <a:sym typeface="Roboto"/>
            </a:endParaRPr>
          </a:p>
          <a:p>
            <a:pPr indent="-339725" lvl="0" marL="457200" rtl="0" algn="l">
              <a:spcBef>
                <a:spcPts val="0"/>
              </a:spcBef>
              <a:spcAft>
                <a:spcPts val="0"/>
              </a:spcAft>
              <a:buClr>
                <a:schemeClr val="dk1"/>
              </a:buClr>
              <a:buSzPts val="1750"/>
              <a:buFont typeface="Roboto"/>
              <a:buAutoNum type="arabicPeriod"/>
            </a:pPr>
            <a:r>
              <a:rPr lang="en" sz="1750">
                <a:solidFill>
                  <a:schemeClr val="dk1"/>
                </a:solidFill>
                <a:latin typeface="Roboto"/>
                <a:ea typeface="Roboto"/>
                <a:cs typeface="Roboto"/>
                <a:sym typeface="Roboto"/>
              </a:rPr>
              <a:t>Medicare For All would save money, save lives, and provide FULL health care coverage for everyone!</a:t>
            </a:r>
            <a:endParaRPr sz="1750">
              <a:solidFill>
                <a:schemeClr val="dk1"/>
              </a:solidFill>
              <a:latin typeface="Roboto"/>
              <a:ea typeface="Roboto"/>
              <a:cs typeface="Roboto"/>
              <a:sym typeface="Roboto"/>
            </a:endParaRPr>
          </a:p>
          <a:p>
            <a:pPr indent="-339725" lvl="0" marL="457200" rtl="0" algn="l">
              <a:spcBef>
                <a:spcPts val="0"/>
              </a:spcBef>
              <a:spcAft>
                <a:spcPts val="0"/>
              </a:spcAft>
              <a:buClr>
                <a:schemeClr val="dk1"/>
              </a:buClr>
              <a:buSzPts val="1750"/>
              <a:buFont typeface="Roboto"/>
              <a:buAutoNum type="arabicPeriod"/>
            </a:pPr>
            <a:r>
              <a:rPr lang="en" sz="1750">
                <a:solidFill>
                  <a:schemeClr val="dk1"/>
                </a:solidFill>
                <a:latin typeface="Roboto"/>
                <a:ea typeface="Roboto"/>
                <a:cs typeface="Roboto"/>
                <a:sym typeface="Roboto"/>
              </a:rPr>
              <a:t>Most opposition to Med4All is fueled by private health interests &amp; the </a:t>
            </a:r>
            <a:r>
              <a:rPr lang="en" sz="1750">
                <a:solidFill>
                  <a:schemeClr val="dk1"/>
                </a:solidFill>
                <a:latin typeface="Roboto"/>
                <a:ea typeface="Roboto"/>
                <a:cs typeface="Roboto"/>
                <a:sym typeface="Roboto"/>
              </a:rPr>
              <a:t>pharmaceutical</a:t>
            </a:r>
            <a:r>
              <a:rPr lang="en" sz="1750">
                <a:solidFill>
                  <a:schemeClr val="dk1"/>
                </a:solidFill>
                <a:latin typeface="Roboto"/>
                <a:ea typeface="Roboto"/>
                <a:cs typeface="Roboto"/>
                <a:sym typeface="Roboto"/>
              </a:rPr>
              <a:t> lobby, who profit off of price-gouging medications &amp; denying coverage for Americans.</a:t>
            </a:r>
            <a:endParaRPr sz="1750">
              <a:solidFill>
                <a:schemeClr val="dk1"/>
              </a:solidFill>
              <a:latin typeface="Roboto"/>
              <a:ea typeface="Roboto"/>
              <a:cs typeface="Roboto"/>
              <a:sym typeface="Roboto"/>
            </a:endParaRPr>
          </a:p>
          <a:p>
            <a:pPr indent="-339725" lvl="0" marL="457200" rtl="0" algn="l">
              <a:spcBef>
                <a:spcPts val="0"/>
              </a:spcBef>
              <a:spcAft>
                <a:spcPts val="0"/>
              </a:spcAft>
              <a:buClr>
                <a:schemeClr val="dk1"/>
              </a:buClr>
              <a:buSzPts val="1750"/>
              <a:buFont typeface="Roboto"/>
              <a:buAutoNum type="arabicPeriod"/>
            </a:pPr>
            <a:r>
              <a:rPr lang="en" sz="1750">
                <a:solidFill>
                  <a:schemeClr val="dk1"/>
                </a:solidFill>
                <a:latin typeface="Roboto"/>
                <a:ea typeface="Roboto"/>
                <a:cs typeface="Roboto"/>
                <a:sym typeface="Roboto"/>
              </a:rPr>
              <a:t>Many of the most common critiques of Medicare For All are easily </a:t>
            </a:r>
            <a:r>
              <a:rPr lang="en" sz="1750">
                <a:solidFill>
                  <a:schemeClr val="dk1"/>
                </a:solidFill>
                <a:latin typeface="Roboto"/>
                <a:ea typeface="Roboto"/>
                <a:cs typeface="Roboto"/>
                <a:sym typeface="Roboto"/>
              </a:rPr>
              <a:t>disproved</a:t>
            </a:r>
            <a:r>
              <a:rPr lang="en" sz="1750">
                <a:solidFill>
                  <a:schemeClr val="dk1"/>
                </a:solidFill>
                <a:latin typeface="Roboto"/>
                <a:ea typeface="Roboto"/>
                <a:cs typeface="Roboto"/>
                <a:sym typeface="Roboto"/>
              </a:rPr>
              <a:t> with facts</a:t>
            </a:r>
            <a:endParaRPr sz="1750">
              <a:solidFill>
                <a:schemeClr val="dk1"/>
              </a:solidFill>
              <a:latin typeface="Roboto"/>
              <a:ea typeface="Roboto"/>
              <a:cs typeface="Roboto"/>
              <a:sym typeface="Roboto"/>
            </a:endParaRPr>
          </a:p>
          <a:p>
            <a:pPr indent="0" lvl="0" marL="0" rtl="0" algn="l">
              <a:spcBef>
                <a:spcPts val="0"/>
              </a:spcBef>
              <a:spcAft>
                <a:spcPts val="0"/>
              </a:spcAft>
              <a:buNone/>
            </a:pPr>
            <a:r>
              <a:t/>
            </a:r>
            <a:endParaRPr sz="1750">
              <a:solidFill>
                <a:schemeClr val="dk1"/>
              </a:solidFill>
              <a:latin typeface="Roboto"/>
              <a:ea typeface="Roboto"/>
              <a:cs typeface="Roboto"/>
              <a:sym typeface="Roboto"/>
            </a:endParaRPr>
          </a:p>
          <a:p>
            <a:pPr indent="0" lvl="0" marL="0" rtl="0" algn="l">
              <a:spcBef>
                <a:spcPts val="0"/>
              </a:spcBef>
              <a:spcAft>
                <a:spcPts val="0"/>
              </a:spcAft>
              <a:buNone/>
            </a:pPr>
            <a:r>
              <a:rPr b="1" lang="en" sz="1750" u="sng">
                <a:solidFill>
                  <a:schemeClr val="dk1"/>
                </a:solidFill>
                <a:latin typeface="Roboto"/>
                <a:ea typeface="Roboto"/>
                <a:cs typeface="Roboto"/>
                <a:sym typeface="Roboto"/>
              </a:rPr>
              <a:t>So much we could NOT even get to…</a:t>
            </a:r>
            <a:endParaRPr b="1" sz="1750" u="sng">
              <a:solidFill>
                <a:schemeClr val="dk1"/>
              </a:solidFill>
              <a:latin typeface="Roboto"/>
              <a:ea typeface="Roboto"/>
              <a:cs typeface="Roboto"/>
              <a:sym typeface="Roboto"/>
            </a:endParaRPr>
          </a:p>
          <a:p>
            <a:pPr indent="-339725" lvl="0" marL="457200" rtl="0" algn="l">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Healthcare provider burnout from billing &amp; arguing with insurance companies</a:t>
            </a:r>
            <a:endParaRPr sz="1750">
              <a:solidFill>
                <a:schemeClr val="dk1"/>
              </a:solidFill>
              <a:latin typeface="Roboto"/>
              <a:ea typeface="Roboto"/>
              <a:cs typeface="Roboto"/>
              <a:sym typeface="Roboto"/>
            </a:endParaRPr>
          </a:p>
          <a:p>
            <a:pPr indent="-339725" lvl="0" marL="457200" rtl="0" algn="l">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Distrust in healthcare providers, Diminished health literacy, &amp; misinformation</a:t>
            </a:r>
            <a:endParaRPr sz="1750">
              <a:solidFill>
                <a:schemeClr val="dk1"/>
              </a:solidFill>
              <a:latin typeface="Roboto"/>
              <a:ea typeface="Roboto"/>
              <a:cs typeface="Roboto"/>
              <a:sym typeface="Roboto"/>
            </a:endParaRPr>
          </a:p>
          <a:p>
            <a:pPr indent="-339725" lvl="0" marL="457200" rtl="0" algn="l">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Societal &amp; economic impacts of a sickened population with little preventative care</a:t>
            </a:r>
            <a:endParaRPr sz="1750">
              <a:solidFill>
                <a:schemeClr val="dk1"/>
              </a:solidFill>
              <a:latin typeface="Roboto"/>
              <a:ea typeface="Roboto"/>
              <a:cs typeface="Roboto"/>
              <a:sym typeface="Roboto"/>
            </a:endParaRPr>
          </a:p>
          <a:p>
            <a:pPr indent="-339725" lvl="0" marL="457200" rtl="0" algn="l">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Personal stories from people who fell threw the gaps of our health insurance system</a:t>
            </a:r>
            <a:endParaRPr sz="1750">
              <a:solidFill>
                <a:schemeClr val="dk1"/>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3"/>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63"/>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84E5AC"/>
                </a:solidFill>
                <a:latin typeface="Roboto Medium"/>
                <a:ea typeface="Roboto Medium"/>
                <a:cs typeface="Roboto Medium"/>
                <a:sym typeface="Roboto Medium"/>
              </a:rPr>
              <a:t>5.    Summary:    A Call to Action!</a:t>
            </a:r>
            <a:endParaRPr b="1" sz="2400">
              <a:solidFill>
                <a:srgbClr val="84E5AC"/>
              </a:solidFill>
              <a:latin typeface="Roboto"/>
              <a:ea typeface="Roboto"/>
              <a:cs typeface="Roboto"/>
              <a:sym typeface="Roboto"/>
            </a:endParaRPr>
          </a:p>
        </p:txBody>
      </p:sp>
      <p:pic>
        <p:nvPicPr>
          <p:cNvPr id="504" name="Google Shape;504;p63"/>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505" name="Google Shape;505;p63"/>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506" name="Google Shape;506;p63"/>
          <p:cNvSpPr txBox="1"/>
          <p:nvPr/>
        </p:nvSpPr>
        <p:spPr>
          <a:xfrm>
            <a:off x="712650" y="877500"/>
            <a:ext cx="7699800" cy="352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100">
                <a:solidFill>
                  <a:srgbClr val="84E5AC"/>
                </a:solidFill>
                <a:highlight>
                  <a:srgbClr val="263378"/>
                </a:highlight>
                <a:latin typeface="Roboto"/>
                <a:ea typeface="Roboto"/>
                <a:cs typeface="Roboto"/>
                <a:sym typeface="Roboto"/>
              </a:rPr>
              <a:t>We ask that you support our resolution for the Kent City Council to </a:t>
            </a:r>
            <a:r>
              <a:rPr lang="en" sz="3100">
                <a:solidFill>
                  <a:srgbClr val="84E5AC"/>
                </a:solidFill>
                <a:highlight>
                  <a:srgbClr val="263378"/>
                </a:highlight>
                <a:latin typeface="Roboto"/>
                <a:ea typeface="Roboto"/>
                <a:cs typeface="Roboto"/>
                <a:sym typeface="Roboto"/>
              </a:rPr>
              <a:t>endorse</a:t>
            </a:r>
            <a:r>
              <a:rPr lang="en" sz="3100">
                <a:solidFill>
                  <a:srgbClr val="84E5AC"/>
                </a:solidFill>
                <a:highlight>
                  <a:srgbClr val="263378"/>
                </a:highlight>
                <a:latin typeface="Roboto"/>
                <a:ea typeface="Roboto"/>
                <a:cs typeface="Roboto"/>
                <a:sym typeface="Roboto"/>
              </a:rPr>
              <a:t> the Medicare For All Act of 2022 (S.4204); and declaring that access to quality affordable healthcare is a human right.</a:t>
            </a:r>
            <a:endParaRPr sz="3100">
              <a:solidFill>
                <a:srgbClr val="84E5AC"/>
              </a:solidFill>
              <a:highlight>
                <a:srgbClr val="263378"/>
              </a:highlight>
              <a:latin typeface="Roboto"/>
              <a:ea typeface="Roboto"/>
              <a:cs typeface="Roboto"/>
              <a:sym typeface="Roboto"/>
            </a:endParaRPr>
          </a:p>
          <a:p>
            <a:pPr indent="0" lvl="0" marL="0" rtl="0" algn="ctr">
              <a:spcBef>
                <a:spcPts val="0"/>
              </a:spcBef>
              <a:spcAft>
                <a:spcPts val="0"/>
              </a:spcAft>
              <a:buNone/>
            </a:pPr>
            <a:r>
              <a:t/>
            </a:r>
            <a:endParaRPr sz="3100">
              <a:solidFill>
                <a:srgbClr val="84E5AC"/>
              </a:solidFill>
              <a:highlight>
                <a:srgbClr val="263378"/>
              </a:highlight>
              <a:latin typeface="Roboto"/>
              <a:ea typeface="Roboto"/>
              <a:cs typeface="Roboto"/>
              <a:sym typeface="Roboto"/>
            </a:endParaRPr>
          </a:p>
          <a:p>
            <a:pPr indent="0" lvl="0" marL="0" rtl="0" algn="ctr">
              <a:spcBef>
                <a:spcPts val="0"/>
              </a:spcBef>
              <a:spcAft>
                <a:spcPts val="0"/>
              </a:spcAft>
              <a:buNone/>
            </a:pPr>
            <a:r>
              <a:rPr lang="en" sz="3100">
                <a:solidFill>
                  <a:srgbClr val="84E5AC"/>
                </a:solidFill>
                <a:highlight>
                  <a:srgbClr val="263378"/>
                </a:highlight>
                <a:latin typeface="Roboto"/>
                <a:ea typeface="Roboto"/>
                <a:cs typeface="Roboto"/>
                <a:sym typeface="Roboto"/>
              </a:rPr>
              <a:t>Thank you.</a:t>
            </a:r>
            <a:endParaRPr sz="3100">
              <a:solidFill>
                <a:srgbClr val="84E5AC"/>
              </a:solidFill>
              <a:highlight>
                <a:srgbClr val="263378"/>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8"/>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2700">
                <a:solidFill>
                  <a:srgbClr val="89B6FF"/>
                </a:solidFill>
                <a:latin typeface="Roboto"/>
                <a:ea typeface="Roboto"/>
                <a:cs typeface="Roboto"/>
                <a:sym typeface="Roboto"/>
              </a:rPr>
              <a:t>State of affairs in the United States healthcare system</a:t>
            </a:r>
            <a:endParaRPr b="1" sz="2700">
              <a:solidFill>
                <a:srgbClr val="89B6FF"/>
              </a:solidFill>
              <a:latin typeface="Roboto"/>
              <a:ea typeface="Roboto"/>
              <a:cs typeface="Roboto"/>
              <a:sym typeface="Roboto"/>
            </a:endParaRPr>
          </a:p>
        </p:txBody>
      </p:sp>
      <p:sp>
        <p:nvSpPr>
          <p:cNvPr id="129" name="Google Shape;129;p28"/>
          <p:cNvSpPr txBox="1"/>
          <p:nvPr>
            <p:ph idx="1" type="body"/>
          </p:nvPr>
        </p:nvSpPr>
        <p:spPr>
          <a:xfrm>
            <a:off x="0" y="4162250"/>
            <a:ext cx="9452400" cy="716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Roboto Medium"/>
              <a:buChar char="●"/>
            </a:pPr>
            <a:r>
              <a:rPr lang="en" sz="1400">
                <a:solidFill>
                  <a:srgbClr val="000000"/>
                </a:solidFill>
                <a:latin typeface="Roboto Medium"/>
                <a:ea typeface="Roboto Medium"/>
                <a:cs typeface="Roboto Medium"/>
                <a:sym typeface="Roboto Medium"/>
              </a:rPr>
              <a:t>Record-high healthcare spending and employee contribution to premiums</a:t>
            </a:r>
            <a:endParaRPr sz="1400">
              <a:solidFill>
                <a:srgbClr val="000000"/>
              </a:solidFill>
              <a:latin typeface="Roboto Medium"/>
              <a:ea typeface="Roboto Medium"/>
              <a:cs typeface="Roboto Medium"/>
              <a:sym typeface="Roboto Medium"/>
            </a:endParaRPr>
          </a:p>
        </p:txBody>
      </p:sp>
      <p:sp>
        <p:nvSpPr>
          <p:cNvPr id="130" name="Google Shape;130;p28"/>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p28"/>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132" name="Google Shape;132;p28"/>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133" name="Google Shape;133;p28"/>
          <p:cNvSpPr txBox="1"/>
          <p:nvPr/>
        </p:nvSpPr>
        <p:spPr>
          <a:xfrm>
            <a:off x="312950" y="572700"/>
            <a:ext cx="3000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National per capita health expenditure in the United States from 1980 to 2020</a:t>
            </a:r>
            <a:endParaRPr b="0" i="0" sz="1100" u="none" cap="none" strike="noStrike">
              <a:solidFill>
                <a:srgbClr val="000000"/>
              </a:solidFill>
              <a:latin typeface="Arial"/>
              <a:ea typeface="Arial"/>
              <a:cs typeface="Arial"/>
              <a:sym typeface="Arial"/>
            </a:endParaRPr>
          </a:p>
        </p:txBody>
      </p:sp>
      <p:pic>
        <p:nvPicPr>
          <p:cNvPr id="134" name="Google Shape;134;p28"/>
          <p:cNvPicPr preferRelativeResize="0"/>
          <p:nvPr/>
        </p:nvPicPr>
        <p:blipFill rotWithShape="1">
          <a:blip r:embed="rId5">
            <a:alphaModFix/>
          </a:blip>
          <a:srcRect b="0" l="0" r="0" t="2524"/>
          <a:stretch/>
        </p:blipFill>
        <p:spPr>
          <a:xfrm>
            <a:off x="211750" y="997525"/>
            <a:ext cx="3495633" cy="3164725"/>
          </a:xfrm>
          <a:prstGeom prst="rect">
            <a:avLst/>
          </a:prstGeom>
          <a:noFill/>
          <a:ln>
            <a:noFill/>
          </a:ln>
        </p:spPr>
      </p:pic>
      <p:pic>
        <p:nvPicPr>
          <p:cNvPr descr="Figure 6.5: Average Annual Worker and Employer Contributions to Premiums and Total Premiums for Family Coverage, 1999-2020" id="135" name="Google Shape;135;p28"/>
          <p:cNvPicPr preferRelativeResize="0"/>
          <p:nvPr/>
        </p:nvPicPr>
        <p:blipFill rotWithShape="1">
          <a:blip r:embed="rId6">
            <a:alphaModFix/>
          </a:blip>
          <a:srcRect b="0" l="0" r="0" t="0"/>
          <a:stretch/>
        </p:blipFill>
        <p:spPr>
          <a:xfrm>
            <a:off x="3941000" y="678651"/>
            <a:ext cx="4631500" cy="34835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2700">
                <a:solidFill>
                  <a:srgbClr val="89B6FF"/>
                </a:solidFill>
                <a:latin typeface="Roboto"/>
                <a:ea typeface="Roboto"/>
                <a:cs typeface="Roboto"/>
                <a:sym typeface="Roboto"/>
              </a:rPr>
              <a:t>State of affairs in the United States healthcare system</a:t>
            </a:r>
            <a:endParaRPr b="1" sz="2700">
              <a:solidFill>
                <a:srgbClr val="89B6FF"/>
              </a:solidFill>
              <a:latin typeface="Roboto"/>
              <a:ea typeface="Roboto"/>
              <a:cs typeface="Roboto"/>
              <a:sym typeface="Roboto"/>
            </a:endParaRPr>
          </a:p>
        </p:txBody>
      </p:sp>
      <p:sp>
        <p:nvSpPr>
          <p:cNvPr id="141" name="Google Shape;141;p29"/>
          <p:cNvSpPr txBox="1"/>
          <p:nvPr>
            <p:ph idx="1" type="body"/>
          </p:nvPr>
        </p:nvSpPr>
        <p:spPr>
          <a:xfrm>
            <a:off x="192300" y="3998100"/>
            <a:ext cx="8759400" cy="5727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000000"/>
              </a:buClr>
              <a:buSzPts val="1400"/>
              <a:buFont typeface="Roboto Medium"/>
              <a:buChar char="●"/>
            </a:pPr>
            <a:r>
              <a:rPr lang="en" sz="1400">
                <a:solidFill>
                  <a:srgbClr val="000000"/>
                </a:solidFill>
                <a:latin typeface="Roboto Medium"/>
                <a:ea typeface="Roboto Medium"/>
                <a:cs typeface="Roboto Medium"/>
                <a:sym typeface="Roboto Medium"/>
              </a:rPr>
              <a:t>The US spends more money on healthcare than many other countries with universal healthcare systems </a:t>
            </a:r>
            <a:endParaRPr sz="1400">
              <a:solidFill>
                <a:srgbClr val="000000"/>
              </a:solidFill>
              <a:latin typeface="Roboto Medium"/>
              <a:ea typeface="Roboto Medium"/>
              <a:cs typeface="Roboto Medium"/>
              <a:sym typeface="Roboto Medium"/>
            </a:endParaRPr>
          </a:p>
        </p:txBody>
      </p:sp>
      <p:sp>
        <p:nvSpPr>
          <p:cNvPr id="142" name="Google Shape;142;p29"/>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3" name="Google Shape;143;p29"/>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144" name="Google Shape;144;p29"/>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pic>
        <p:nvPicPr>
          <p:cNvPr id="145" name="Google Shape;145;p29"/>
          <p:cNvPicPr preferRelativeResize="0"/>
          <p:nvPr/>
        </p:nvPicPr>
        <p:blipFill>
          <a:blip r:embed="rId5">
            <a:alphaModFix/>
          </a:blip>
          <a:stretch>
            <a:fillRect/>
          </a:stretch>
        </p:blipFill>
        <p:spPr>
          <a:xfrm>
            <a:off x="2480212" y="717100"/>
            <a:ext cx="4160076" cy="3320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0"/>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89B6FF"/>
                </a:solidFill>
                <a:latin typeface="Roboto"/>
                <a:ea typeface="Roboto"/>
                <a:cs typeface="Roboto"/>
                <a:sym typeface="Roboto"/>
              </a:rPr>
              <a:t>What does that money get us?</a:t>
            </a:r>
            <a:endParaRPr b="1">
              <a:solidFill>
                <a:srgbClr val="89B6FF"/>
              </a:solidFill>
              <a:latin typeface="Roboto"/>
              <a:ea typeface="Roboto"/>
              <a:cs typeface="Roboto"/>
              <a:sym typeface="Roboto"/>
            </a:endParaRPr>
          </a:p>
        </p:txBody>
      </p:sp>
      <p:sp>
        <p:nvSpPr>
          <p:cNvPr id="151" name="Google Shape;151;p30"/>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p30"/>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153" name="Google Shape;153;p30"/>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pic>
        <p:nvPicPr>
          <p:cNvPr id="154" name="Google Shape;154;p30"/>
          <p:cNvPicPr preferRelativeResize="0"/>
          <p:nvPr/>
        </p:nvPicPr>
        <p:blipFill>
          <a:blip r:embed="rId5">
            <a:alphaModFix/>
          </a:blip>
          <a:stretch>
            <a:fillRect/>
          </a:stretch>
        </p:blipFill>
        <p:spPr>
          <a:xfrm>
            <a:off x="1718037" y="574175"/>
            <a:ext cx="5684437" cy="39951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1"/>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89B6FF"/>
                </a:solidFill>
                <a:latin typeface="Roboto"/>
                <a:ea typeface="Roboto"/>
                <a:cs typeface="Roboto"/>
                <a:sym typeface="Roboto"/>
              </a:rPr>
              <a:t>What does that money get us?</a:t>
            </a:r>
            <a:endParaRPr b="1">
              <a:solidFill>
                <a:srgbClr val="89B6FF"/>
              </a:solidFill>
              <a:latin typeface="Roboto"/>
              <a:ea typeface="Roboto"/>
              <a:cs typeface="Roboto"/>
              <a:sym typeface="Roboto"/>
            </a:endParaRPr>
          </a:p>
        </p:txBody>
      </p:sp>
      <p:pic>
        <p:nvPicPr>
          <p:cNvPr id="160" name="Google Shape;160;p31"/>
          <p:cNvPicPr preferRelativeResize="0"/>
          <p:nvPr/>
        </p:nvPicPr>
        <p:blipFill rotWithShape="1">
          <a:blip r:embed="rId3">
            <a:alphaModFix/>
          </a:blip>
          <a:srcRect b="0" l="0" r="0" t="0"/>
          <a:stretch/>
        </p:blipFill>
        <p:spPr>
          <a:xfrm>
            <a:off x="152400" y="725100"/>
            <a:ext cx="4349500" cy="3262125"/>
          </a:xfrm>
          <a:prstGeom prst="rect">
            <a:avLst/>
          </a:prstGeom>
          <a:noFill/>
          <a:ln>
            <a:noFill/>
          </a:ln>
        </p:spPr>
      </p:pic>
      <p:sp>
        <p:nvSpPr>
          <p:cNvPr id="161" name="Google Shape;161;p31"/>
          <p:cNvSpPr txBox="1"/>
          <p:nvPr/>
        </p:nvSpPr>
        <p:spPr>
          <a:xfrm>
            <a:off x="187900" y="4051375"/>
            <a:ext cx="8877900" cy="408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Roboto Medium"/>
              <a:buChar char="●"/>
            </a:pPr>
            <a:r>
              <a:rPr b="0" i="0" lang="en" sz="1800" u="none" cap="none" strike="noStrike">
                <a:solidFill>
                  <a:srgbClr val="000000"/>
                </a:solidFill>
                <a:latin typeface="Roboto Medium"/>
                <a:ea typeface="Roboto Medium"/>
                <a:cs typeface="Roboto Medium"/>
                <a:sym typeface="Roboto Medium"/>
              </a:rPr>
              <a:t>Decreasing life expectancy and increased infant mortality in the US</a:t>
            </a:r>
            <a:endParaRPr b="0" i="0" sz="1800" u="none" cap="none" strike="noStrike">
              <a:solidFill>
                <a:srgbClr val="000000"/>
              </a:solidFill>
              <a:latin typeface="Roboto Medium"/>
              <a:ea typeface="Roboto Medium"/>
              <a:cs typeface="Roboto Medium"/>
              <a:sym typeface="Roboto Medium"/>
            </a:endParaRPr>
          </a:p>
        </p:txBody>
      </p:sp>
      <p:sp>
        <p:nvSpPr>
          <p:cNvPr id="162" name="Google Shape;162;p31"/>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 name="Google Shape;163;p31"/>
          <p:cNvPicPr preferRelativeResize="0"/>
          <p:nvPr/>
        </p:nvPicPr>
        <p:blipFill rotWithShape="1">
          <a:blip r:embed="rId4">
            <a:alphaModFix/>
          </a:blip>
          <a:srcRect b="0" l="0" r="0" t="0"/>
          <a:stretch/>
        </p:blipFill>
        <p:spPr>
          <a:xfrm>
            <a:off x="95250" y="4567850"/>
            <a:ext cx="2105026" cy="632325"/>
          </a:xfrm>
          <a:prstGeom prst="rect">
            <a:avLst/>
          </a:prstGeom>
          <a:noFill/>
          <a:ln>
            <a:noFill/>
          </a:ln>
        </p:spPr>
      </p:pic>
      <p:pic>
        <p:nvPicPr>
          <p:cNvPr id="164" name="Google Shape;164;p31"/>
          <p:cNvPicPr preferRelativeResize="0"/>
          <p:nvPr/>
        </p:nvPicPr>
        <p:blipFill rotWithShape="1">
          <a:blip r:embed="rId5">
            <a:alphaModFix/>
          </a:blip>
          <a:srcRect b="0" l="0" r="0" t="0"/>
          <a:stretch/>
        </p:blipFill>
        <p:spPr>
          <a:xfrm>
            <a:off x="6272425" y="4567838"/>
            <a:ext cx="2697889" cy="632325"/>
          </a:xfrm>
          <a:prstGeom prst="rect">
            <a:avLst/>
          </a:prstGeom>
          <a:noFill/>
          <a:ln>
            <a:noFill/>
          </a:ln>
        </p:spPr>
      </p:pic>
      <p:pic>
        <p:nvPicPr>
          <p:cNvPr id="165" name="Google Shape;165;p31"/>
          <p:cNvPicPr preferRelativeResize="0"/>
          <p:nvPr/>
        </p:nvPicPr>
        <p:blipFill rotWithShape="1">
          <a:blip r:embed="rId6">
            <a:alphaModFix/>
          </a:blip>
          <a:srcRect b="0" l="0" r="0" t="0"/>
          <a:stretch/>
        </p:blipFill>
        <p:spPr>
          <a:xfrm>
            <a:off x="5756875" y="631350"/>
            <a:ext cx="2419218" cy="3262126"/>
          </a:xfrm>
          <a:prstGeom prst="rect">
            <a:avLst/>
          </a:prstGeom>
          <a:noFill/>
          <a:ln>
            <a:noFill/>
          </a:ln>
        </p:spPr>
      </p:pic>
      <p:sp>
        <p:nvSpPr>
          <p:cNvPr id="166" name="Google Shape;166;p31"/>
          <p:cNvSpPr txBox="1"/>
          <p:nvPr/>
        </p:nvSpPr>
        <p:spPr>
          <a:xfrm>
            <a:off x="5280500" y="3808525"/>
            <a:ext cx="3616200" cy="3480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067"/>
              <a:buFont typeface="Arial"/>
              <a:buNone/>
            </a:pPr>
            <a:r>
              <a:rPr b="0" i="0" lang="en" sz="1050" u="none" cap="none" strike="noStrike">
                <a:solidFill>
                  <a:srgbClr val="7F7F7F"/>
                </a:solidFill>
                <a:highlight>
                  <a:srgbClr val="FFFFFF"/>
                </a:highlight>
                <a:latin typeface="Roboto"/>
                <a:ea typeface="Roboto"/>
                <a:cs typeface="Roboto"/>
                <a:sym typeface="Roboto"/>
              </a:rPr>
              <a:t>OECD (2019), </a:t>
            </a:r>
            <a:r>
              <a:rPr b="0" i="1" lang="en" sz="1050" u="none" cap="none" strike="noStrike">
                <a:solidFill>
                  <a:srgbClr val="7F7F7F"/>
                </a:solidFill>
                <a:highlight>
                  <a:srgbClr val="FFFFFF"/>
                </a:highlight>
                <a:latin typeface="Roboto"/>
                <a:ea typeface="Roboto"/>
                <a:cs typeface="Roboto"/>
                <a:sym typeface="Roboto"/>
              </a:rPr>
              <a:t>Health at a Glance 2019: OECD Indicators</a:t>
            </a:r>
            <a:endParaRPr b="0" i="0" sz="1467"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ph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89B6FF"/>
                </a:solidFill>
                <a:latin typeface="Roboto"/>
                <a:ea typeface="Roboto"/>
                <a:cs typeface="Roboto"/>
                <a:sym typeface="Roboto"/>
              </a:rPr>
              <a:t>What does that money get us?</a:t>
            </a:r>
            <a:endParaRPr b="1">
              <a:solidFill>
                <a:srgbClr val="89B6FF"/>
              </a:solidFill>
              <a:latin typeface="Roboto"/>
              <a:ea typeface="Roboto"/>
              <a:cs typeface="Roboto"/>
              <a:sym typeface="Roboto"/>
            </a:endParaRPr>
          </a:p>
        </p:txBody>
      </p:sp>
      <p:pic>
        <p:nvPicPr>
          <p:cNvPr id="172" name="Google Shape;172;p32"/>
          <p:cNvPicPr preferRelativeResize="0"/>
          <p:nvPr/>
        </p:nvPicPr>
        <p:blipFill rotWithShape="1">
          <a:blip r:embed="rId3">
            <a:alphaModFix/>
          </a:blip>
          <a:srcRect b="0" l="0" r="0" t="0"/>
          <a:stretch/>
        </p:blipFill>
        <p:spPr>
          <a:xfrm>
            <a:off x="2039375" y="710152"/>
            <a:ext cx="5217077" cy="2988950"/>
          </a:xfrm>
          <a:prstGeom prst="rect">
            <a:avLst/>
          </a:prstGeom>
          <a:noFill/>
          <a:ln>
            <a:noFill/>
          </a:ln>
        </p:spPr>
      </p:pic>
      <p:pic>
        <p:nvPicPr>
          <p:cNvPr id="173" name="Google Shape;173;p32"/>
          <p:cNvPicPr preferRelativeResize="0"/>
          <p:nvPr/>
        </p:nvPicPr>
        <p:blipFill rotWithShape="1">
          <a:blip r:embed="rId4">
            <a:alphaModFix/>
          </a:blip>
          <a:srcRect b="0" l="0" r="0" t="0"/>
          <a:stretch/>
        </p:blipFill>
        <p:spPr>
          <a:xfrm>
            <a:off x="4239275" y="4180275"/>
            <a:ext cx="4892975" cy="390525"/>
          </a:xfrm>
          <a:prstGeom prst="rect">
            <a:avLst/>
          </a:prstGeom>
          <a:noFill/>
          <a:ln>
            <a:noFill/>
          </a:ln>
        </p:spPr>
      </p:pic>
      <p:sp>
        <p:nvSpPr>
          <p:cNvPr id="174" name="Google Shape;174;p32"/>
          <p:cNvSpPr txBox="1"/>
          <p:nvPr/>
        </p:nvSpPr>
        <p:spPr>
          <a:xfrm rot="-5400000">
            <a:off x="751525" y="1706638"/>
            <a:ext cx="1796700" cy="62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Maternal Deaths per 100,000 live births</a:t>
            </a:r>
            <a:endParaRPr b="0" i="0" sz="1400" u="none" cap="none" strike="noStrike">
              <a:solidFill>
                <a:srgbClr val="000000"/>
              </a:solidFill>
              <a:latin typeface="Arial"/>
              <a:ea typeface="Arial"/>
              <a:cs typeface="Arial"/>
              <a:sym typeface="Arial"/>
            </a:endParaRPr>
          </a:p>
        </p:txBody>
      </p:sp>
      <p:sp>
        <p:nvSpPr>
          <p:cNvPr id="175" name="Google Shape;175;p32"/>
          <p:cNvSpPr txBox="1"/>
          <p:nvPr/>
        </p:nvSpPr>
        <p:spPr>
          <a:xfrm>
            <a:off x="739825" y="3699100"/>
            <a:ext cx="8173200" cy="810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Roboto Medium"/>
              <a:buChar char="●"/>
            </a:pPr>
            <a:r>
              <a:rPr b="0" i="0" lang="en" sz="1800" u="none" cap="none" strike="noStrike">
                <a:solidFill>
                  <a:srgbClr val="000000"/>
                </a:solidFill>
                <a:latin typeface="Roboto Medium"/>
                <a:ea typeface="Roboto Medium"/>
                <a:cs typeface="Roboto Medium"/>
                <a:sym typeface="Roboto Medium"/>
              </a:rPr>
              <a:t>Maternal mortality is rising in the US but decreasing in other countries</a:t>
            </a:r>
            <a:endParaRPr b="0" i="0" sz="1800" u="none" cap="none" strike="noStrike">
              <a:solidFill>
                <a:srgbClr val="000000"/>
              </a:solidFill>
              <a:latin typeface="Roboto Medium"/>
              <a:ea typeface="Roboto Medium"/>
              <a:cs typeface="Roboto Medium"/>
              <a:sym typeface="Roboto Medium"/>
            </a:endParaRPr>
          </a:p>
        </p:txBody>
      </p:sp>
      <p:sp>
        <p:nvSpPr>
          <p:cNvPr id="176" name="Google Shape;176;p32"/>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7" name="Google Shape;177;p32"/>
          <p:cNvPicPr preferRelativeResize="0"/>
          <p:nvPr/>
        </p:nvPicPr>
        <p:blipFill rotWithShape="1">
          <a:blip r:embed="rId5">
            <a:alphaModFix/>
          </a:blip>
          <a:srcRect b="0" l="0" r="0" t="0"/>
          <a:stretch/>
        </p:blipFill>
        <p:spPr>
          <a:xfrm>
            <a:off x="95250" y="4567850"/>
            <a:ext cx="2105026" cy="632325"/>
          </a:xfrm>
          <a:prstGeom prst="rect">
            <a:avLst/>
          </a:prstGeom>
          <a:noFill/>
          <a:ln>
            <a:noFill/>
          </a:ln>
        </p:spPr>
      </p:pic>
      <p:pic>
        <p:nvPicPr>
          <p:cNvPr id="178" name="Google Shape;178;p32"/>
          <p:cNvPicPr preferRelativeResize="0"/>
          <p:nvPr/>
        </p:nvPicPr>
        <p:blipFill rotWithShape="1">
          <a:blip r:embed="rId6">
            <a:alphaModFix/>
          </a:blip>
          <a:srcRect b="0" l="0" r="0" t="0"/>
          <a:stretch/>
        </p:blipFill>
        <p:spPr>
          <a:xfrm>
            <a:off x="6272425" y="4567838"/>
            <a:ext cx="2697889" cy="63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p:nvPr/>
        </p:nvSpPr>
        <p:spPr>
          <a:xfrm>
            <a:off x="-11750" y="4570800"/>
            <a:ext cx="9144000" cy="6264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4" name="Google Shape;184;p33"/>
          <p:cNvPicPr preferRelativeResize="0"/>
          <p:nvPr/>
        </p:nvPicPr>
        <p:blipFill rotWithShape="1">
          <a:blip r:embed="rId3">
            <a:alphaModFix/>
          </a:blip>
          <a:srcRect b="0" l="0" r="0" t="0"/>
          <a:stretch/>
        </p:blipFill>
        <p:spPr>
          <a:xfrm>
            <a:off x="95250" y="4567850"/>
            <a:ext cx="2105026" cy="632325"/>
          </a:xfrm>
          <a:prstGeom prst="rect">
            <a:avLst/>
          </a:prstGeom>
          <a:noFill/>
          <a:ln>
            <a:noFill/>
          </a:ln>
        </p:spPr>
      </p:pic>
      <p:pic>
        <p:nvPicPr>
          <p:cNvPr id="185" name="Google Shape;185;p33"/>
          <p:cNvPicPr preferRelativeResize="0"/>
          <p:nvPr/>
        </p:nvPicPr>
        <p:blipFill rotWithShape="1">
          <a:blip r:embed="rId4">
            <a:alphaModFix/>
          </a:blip>
          <a:srcRect b="0" l="0" r="0" t="0"/>
          <a:stretch/>
        </p:blipFill>
        <p:spPr>
          <a:xfrm>
            <a:off x="6272425" y="4567838"/>
            <a:ext cx="2697889" cy="632325"/>
          </a:xfrm>
          <a:prstGeom prst="rect">
            <a:avLst/>
          </a:prstGeom>
          <a:noFill/>
          <a:ln>
            <a:noFill/>
          </a:ln>
        </p:spPr>
      </p:pic>
      <p:sp>
        <p:nvSpPr>
          <p:cNvPr id="186" name="Google Shape;186;p33"/>
          <p:cNvSpPr txBox="1"/>
          <p:nvPr>
            <p:ph idx="4294967295" type="title"/>
          </p:nvPr>
        </p:nvSpPr>
        <p:spPr>
          <a:xfrm>
            <a:off x="-11750" y="0"/>
            <a:ext cx="9144000" cy="572700"/>
          </a:xfrm>
          <a:prstGeom prst="rect">
            <a:avLst/>
          </a:prstGeom>
          <a:solidFill>
            <a:srgbClr val="073763"/>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
                <a:solidFill>
                  <a:srgbClr val="89B6FF"/>
                </a:solidFill>
                <a:latin typeface="Roboto"/>
                <a:ea typeface="Roboto"/>
                <a:cs typeface="Roboto"/>
                <a:sym typeface="Roboto"/>
              </a:rPr>
              <a:t>What does that money get us?</a:t>
            </a:r>
            <a:endParaRPr b="1">
              <a:solidFill>
                <a:srgbClr val="89B6FF"/>
              </a:solidFill>
              <a:latin typeface="Roboto"/>
              <a:ea typeface="Roboto"/>
              <a:cs typeface="Roboto"/>
              <a:sym typeface="Roboto"/>
            </a:endParaRPr>
          </a:p>
        </p:txBody>
      </p:sp>
      <p:pic>
        <p:nvPicPr>
          <p:cNvPr id="187" name="Google Shape;187;p33"/>
          <p:cNvPicPr preferRelativeResize="0"/>
          <p:nvPr/>
        </p:nvPicPr>
        <p:blipFill>
          <a:blip r:embed="rId5">
            <a:alphaModFix/>
          </a:blip>
          <a:stretch>
            <a:fillRect/>
          </a:stretch>
        </p:blipFill>
        <p:spPr>
          <a:xfrm>
            <a:off x="1326563" y="726575"/>
            <a:ext cx="6490867" cy="3690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