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p:normalViewPr>
    <p:restoredLeft sz="15608"/>
    <p:restoredTop sz="94643"/>
  </p:normalViewPr>
  <p:slideViewPr>
    <p:cSldViewPr snapToGrid="0">
      <p:cViewPr varScale="1">
        <p:scale>
          <a:sx n="120" d="100"/>
          <a:sy n="120" d="100"/>
        </p:scale>
        <p:origin x="864" y="1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21010814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500"/>
              <a:t>So Hi Everyone, thank you all for being here.</a:t>
            </a:r>
            <a:endParaRPr sz="1500"/>
          </a:p>
          <a:p>
            <a:pPr marL="0" lvl="0" indent="0" algn="l" rtl="0">
              <a:spcBef>
                <a:spcPts val="0"/>
              </a:spcBef>
              <a:spcAft>
                <a:spcPts val="0"/>
              </a:spcAft>
              <a:buNone/>
            </a:pPr>
            <a:endParaRPr sz="1500"/>
          </a:p>
          <a:p>
            <a:pPr marL="0" lvl="0" indent="0" algn="l" rtl="0">
              <a:spcBef>
                <a:spcPts val="0"/>
              </a:spcBef>
              <a:spcAft>
                <a:spcPts val="0"/>
              </a:spcAft>
              <a:buNone/>
            </a:pPr>
            <a:r>
              <a:rPr lang="en" sz="1500"/>
              <a:t>Today we’re going to be building upon the lessons we have learned from the previous trainings, mapping our our potential allied organizers and supporters and having one-on-ones with them, and now describe how you can build an effective PNHP or SNaHP Chapter. </a:t>
            </a:r>
            <a:endParaRPr sz="1500"/>
          </a:p>
          <a:p>
            <a:pPr marL="0" lvl="0" indent="0" algn="l" rtl="0">
              <a:spcBef>
                <a:spcPts val="0"/>
              </a:spcBef>
              <a:spcAft>
                <a:spcPts val="0"/>
              </a:spcAft>
              <a:buNone/>
            </a:pPr>
            <a:endParaRPr sz="1500"/>
          </a:p>
          <a:p>
            <a:pPr marL="0" lvl="0" indent="0" algn="l" rtl="0">
              <a:spcBef>
                <a:spcPts val="0"/>
              </a:spcBef>
              <a:spcAft>
                <a:spcPts val="0"/>
              </a:spcAft>
              <a:buNone/>
            </a:pPr>
            <a:r>
              <a:rPr lang="en" sz="1500"/>
              <a:t>This may feel like a bit of a departure from the previous trainings, since there’s going to be a lot more content packed into this one, so we will go ahead and record the presentation portions of this training and be sure to send out the slides when we follow up.</a:t>
            </a:r>
            <a:endParaRPr sz="1500"/>
          </a:p>
        </p:txBody>
      </p:sp>
    </p:spTree>
    <p:extLst>
      <p:ext uri="{BB962C8B-B14F-4D97-AF65-F5344CB8AC3E}">
        <p14:creationId xmlns:p14="http://schemas.microsoft.com/office/powerpoint/2010/main" val="16173718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212bbdfcb70_0_73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5" name="Google Shape;225;g212bbdfcb70_0_7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900">
                <a:solidFill>
                  <a:schemeClr val="dk1"/>
                </a:solidFill>
              </a:rPr>
              <a:t>Another benefit of the 3-tiered leadership model is allowing students to get involved as early as possible and ensure some sustainability/momentum as leaders transition in and out at different times.</a:t>
            </a:r>
            <a:endParaRPr sz="1900">
              <a:solidFill>
                <a:schemeClr val="dk1"/>
              </a:solidFill>
            </a:endParaRPr>
          </a:p>
          <a:p>
            <a:pPr marL="0" lvl="0" indent="0" algn="l" rtl="0">
              <a:spcBef>
                <a:spcPts val="0"/>
              </a:spcBef>
              <a:spcAft>
                <a:spcPts val="0"/>
              </a:spcAft>
              <a:buClr>
                <a:schemeClr val="dk1"/>
              </a:buClr>
              <a:buSzPts val="1100"/>
              <a:buFont typeface="Arial"/>
              <a:buNone/>
            </a:pPr>
            <a:endParaRPr sz="1900">
              <a:solidFill>
                <a:schemeClr val="dk1"/>
              </a:solidFill>
            </a:endParaRPr>
          </a:p>
          <a:p>
            <a:pPr marL="0" lvl="0" indent="0" algn="l" rtl="0">
              <a:spcBef>
                <a:spcPts val="0"/>
              </a:spcBef>
              <a:spcAft>
                <a:spcPts val="0"/>
              </a:spcAft>
              <a:buClr>
                <a:schemeClr val="dk1"/>
              </a:buClr>
              <a:buSzPts val="1100"/>
              <a:buFont typeface="Arial"/>
              <a:buNone/>
            </a:pPr>
            <a:r>
              <a:rPr lang="en" sz="1900">
                <a:solidFill>
                  <a:schemeClr val="dk1"/>
                </a:solidFill>
              </a:rPr>
              <a:t>A good strategy would be to allow students to sign on to committees as soon as they walk in the door, because if you start your group’s projects before any other student organization introduces themselves, you’ll get more active members!</a:t>
            </a:r>
            <a:endParaRPr sz="1900">
              <a:solidFill>
                <a:schemeClr val="dk1"/>
              </a:solidFill>
            </a:endParaRPr>
          </a:p>
          <a:p>
            <a:pPr marL="0" lvl="0" indent="0" algn="l" rtl="0">
              <a:spcBef>
                <a:spcPts val="0"/>
              </a:spcBef>
              <a:spcAft>
                <a:spcPts val="0"/>
              </a:spcAft>
              <a:buClr>
                <a:schemeClr val="dk1"/>
              </a:buClr>
              <a:buSzPts val="1100"/>
              <a:buFont typeface="Arial"/>
              <a:buNone/>
            </a:pPr>
            <a:endParaRPr sz="1900">
              <a:solidFill>
                <a:schemeClr val="dk1"/>
              </a:solidFill>
            </a:endParaRPr>
          </a:p>
          <a:p>
            <a:pPr marL="0" lvl="0" indent="0" algn="l" rtl="0">
              <a:spcBef>
                <a:spcPts val="0"/>
              </a:spcBef>
              <a:spcAft>
                <a:spcPts val="0"/>
              </a:spcAft>
              <a:buClr>
                <a:schemeClr val="dk1"/>
              </a:buClr>
              <a:buSzPts val="1100"/>
              <a:buFont typeface="Arial"/>
              <a:buNone/>
            </a:pPr>
            <a:r>
              <a:rPr lang="en" sz="1900">
                <a:solidFill>
                  <a:schemeClr val="dk1"/>
                </a:solidFill>
              </a:rPr>
              <a:t>Then after the formal Involvement Fair, that I hope every school has?, you’ll want to quickly have students to apply for the Chair positions, again, before other student organizations have their “Informational Meeting”. Giving first year medical/dental/pharmacy/graduate studies students a leadership position at the start of the year will help draw a lot of engagement</a:t>
            </a:r>
            <a:endParaRPr sz="1900">
              <a:solidFill>
                <a:schemeClr val="dk1"/>
              </a:solidFill>
            </a:endParaRPr>
          </a:p>
          <a:p>
            <a:pPr marL="0" lvl="0" indent="0" algn="l" rtl="0">
              <a:spcBef>
                <a:spcPts val="0"/>
              </a:spcBef>
              <a:spcAft>
                <a:spcPts val="0"/>
              </a:spcAft>
              <a:buClr>
                <a:schemeClr val="dk1"/>
              </a:buClr>
              <a:buSzPts val="1100"/>
              <a:buFont typeface="Arial"/>
              <a:buNone/>
            </a:pPr>
            <a:endParaRPr sz="1900">
              <a:solidFill>
                <a:schemeClr val="dk1"/>
              </a:solidFill>
            </a:endParaRPr>
          </a:p>
          <a:p>
            <a:pPr marL="0" lvl="0" indent="0" algn="l" rtl="0">
              <a:spcBef>
                <a:spcPts val="0"/>
              </a:spcBef>
              <a:spcAft>
                <a:spcPts val="0"/>
              </a:spcAft>
              <a:buClr>
                <a:schemeClr val="dk1"/>
              </a:buClr>
              <a:buSzPts val="1100"/>
              <a:buFont typeface="Arial"/>
              <a:buNone/>
            </a:pPr>
            <a:r>
              <a:rPr lang="en" sz="1900">
                <a:solidFill>
                  <a:schemeClr val="dk1"/>
                </a:solidFill>
              </a:rPr>
              <a:t>And then you can host elections for new executive board positions in the middle of Spring after everyone has worked together long enough, and that gives enough time for the new leaders to be onboarded into the role from the outgoing executive board.</a:t>
            </a:r>
            <a:endParaRPr sz="1900">
              <a:solidFill>
                <a:schemeClr val="dk1"/>
              </a:solidFill>
            </a:endParaRPr>
          </a:p>
          <a:p>
            <a:pPr marL="0" lvl="0" indent="0" algn="l" rtl="0">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None/>
            </a:pPr>
            <a:endParaRPr/>
          </a:p>
        </p:txBody>
      </p:sp>
    </p:spTree>
    <p:extLst>
      <p:ext uri="{BB962C8B-B14F-4D97-AF65-F5344CB8AC3E}">
        <p14:creationId xmlns:p14="http://schemas.microsoft.com/office/powerpoint/2010/main" val="16711040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g212bbdfcb70_0_74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6" name="Google Shape;256;g212bbdfcb70_0_7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300"/>
              <a:t>So once you’ve crafted your guiding coalition, you’ll want to collaborate on a shared vision &amp; strategy for your chapter. It’s important to emphasize that your “Vision” should basically be a promise of what you will do in the next year or five years.</a:t>
            </a:r>
            <a:endParaRPr sz="1300"/>
          </a:p>
          <a:p>
            <a:pPr marL="0" lvl="0" indent="0" algn="l" rtl="0">
              <a:spcBef>
                <a:spcPts val="0"/>
              </a:spcBef>
              <a:spcAft>
                <a:spcPts val="0"/>
              </a:spcAft>
              <a:buNone/>
            </a:pPr>
            <a:endParaRPr sz="1300"/>
          </a:p>
          <a:p>
            <a:pPr marL="0" lvl="0" indent="0" algn="l" rtl="0">
              <a:spcBef>
                <a:spcPts val="0"/>
              </a:spcBef>
              <a:spcAft>
                <a:spcPts val="0"/>
              </a:spcAft>
              <a:buNone/>
            </a:pPr>
            <a:r>
              <a:rPr lang="en" sz="1300"/>
              <a:t>This might have a different answer for each of you. When I started my chapter, I knew I wanted it to be sustainable for years after I graduated, which the jury is still out on, but at least the time I was here, I wanted our student organization to be the most productive and noteworthy organization on campus. I wanted us to make a tangible difference on the community, while making the argument for universal healthcare to as large of an audience as possible. I wanted to make Medicare For All the normative position among my classmates and faculty.</a:t>
            </a:r>
            <a:endParaRPr sz="1300"/>
          </a:p>
          <a:p>
            <a:pPr marL="0" lvl="0" indent="0" algn="l" rtl="0">
              <a:spcBef>
                <a:spcPts val="0"/>
              </a:spcBef>
              <a:spcAft>
                <a:spcPts val="0"/>
              </a:spcAft>
              <a:buNone/>
            </a:pPr>
            <a:endParaRPr sz="1300"/>
          </a:p>
          <a:p>
            <a:pPr marL="0" lvl="0" indent="0" algn="l" rtl="0">
              <a:spcBef>
                <a:spcPts val="0"/>
              </a:spcBef>
              <a:spcAft>
                <a:spcPts val="0"/>
              </a:spcAft>
              <a:buNone/>
            </a:pPr>
            <a:r>
              <a:rPr lang="en" sz="1300"/>
              <a:t>Now to do that, you also have to have a promised vision for students or colleagues you are trying to recruit. After all, what are you going to say in the recruitment emails or texts you send to avoid getting immediately left on read? Even when people agree on single payer, many people, especially young people are cynical about politics, so it is up to you to inspire them, and convince them we will get single payer when we organize. On top of that, you want to outline how participating in your chapter can directly benefit them. This is where those One-on-Ones can come into play to identify an individual’s self interest, but on a broader messaging front, I think highlighting that students can and will boost their resumes by joining your org will capture some students, along with highlighting the fact that advocacy skill are going to be sought after for any specialty a student is considering applying for.</a:t>
            </a:r>
            <a:endParaRPr sz="1300"/>
          </a:p>
          <a:p>
            <a:pPr marL="0" lvl="0" indent="0" algn="l" rtl="0">
              <a:spcBef>
                <a:spcPts val="0"/>
              </a:spcBef>
              <a:spcAft>
                <a:spcPts val="0"/>
              </a:spcAft>
              <a:buNone/>
            </a:pPr>
            <a:endParaRPr sz="1300"/>
          </a:p>
          <a:p>
            <a:pPr marL="0" lvl="0" indent="0" algn="l" rtl="0">
              <a:spcBef>
                <a:spcPts val="0"/>
              </a:spcBef>
              <a:spcAft>
                <a:spcPts val="0"/>
              </a:spcAft>
              <a:buNone/>
            </a:pPr>
            <a:r>
              <a:rPr lang="en" sz="1300"/>
              <a:t>And lastly, it is easier to engage with this work when you reflect upon what you want to achieve, while appreciating the small wins along the way. With that, I will turn it over to Andy to explain the first breakout rooms.</a:t>
            </a:r>
            <a:endParaRPr sz="1300"/>
          </a:p>
        </p:txBody>
      </p:sp>
    </p:spTree>
    <p:extLst>
      <p:ext uri="{BB962C8B-B14F-4D97-AF65-F5344CB8AC3E}">
        <p14:creationId xmlns:p14="http://schemas.microsoft.com/office/powerpoint/2010/main" val="14546833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g212bbdfcb70_0_7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5" name="Google Shape;265;g212bbdfcb70_0_7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084696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g212bbdfcb70_0_75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4" name="Google Shape;274;g212bbdfcb70_0_7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342778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g212bbdfcb70_0_76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3" name="Google Shape;283;g212bbdfcb70_0_7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300"/>
              <a:t>Alright and we’re back, and we’re onto Step 4: Communicating the Change Vision.</a:t>
            </a:r>
            <a:r>
              <a:rPr lang="en" sz="1300">
                <a:highlight>
                  <a:srgbClr val="FFFF00"/>
                </a:highlight>
              </a:rPr>
              <a:t> [[ANYTHING SHARED FROM DEBRIEF ON STRATEGY??]]</a:t>
            </a:r>
            <a:endParaRPr sz="1300">
              <a:highlight>
                <a:srgbClr val="FFFF00"/>
              </a:highlight>
            </a:endParaRPr>
          </a:p>
          <a:p>
            <a:pPr marL="0" lvl="0" indent="0" algn="l" rtl="0">
              <a:spcBef>
                <a:spcPts val="0"/>
              </a:spcBef>
              <a:spcAft>
                <a:spcPts val="0"/>
              </a:spcAft>
              <a:buNone/>
            </a:pPr>
            <a:endParaRPr sz="1300"/>
          </a:p>
          <a:p>
            <a:pPr marL="0" lvl="0" indent="0" algn="l" rtl="0">
              <a:spcBef>
                <a:spcPts val="0"/>
              </a:spcBef>
              <a:spcAft>
                <a:spcPts val="0"/>
              </a:spcAft>
              <a:buNone/>
            </a:pPr>
            <a:r>
              <a:rPr lang="en" sz="1300"/>
              <a:t>As an aside, I did promise Lori and Andy I would limit the amount of text I have on each of my slides, and I have to say I failed on this one.</a:t>
            </a:r>
            <a:endParaRPr sz="1300"/>
          </a:p>
          <a:p>
            <a:pPr marL="0" lvl="0" indent="0" algn="l" rtl="0">
              <a:spcBef>
                <a:spcPts val="0"/>
              </a:spcBef>
              <a:spcAft>
                <a:spcPts val="0"/>
              </a:spcAft>
              <a:buNone/>
            </a:pPr>
            <a:endParaRPr sz="1300"/>
          </a:p>
          <a:p>
            <a:pPr marL="0" lvl="0" indent="0" algn="l" rtl="0">
              <a:spcBef>
                <a:spcPts val="0"/>
              </a:spcBef>
              <a:spcAft>
                <a:spcPts val="0"/>
              </a:spcAft>
              <a:buNone/>
            </a:pPr>
            <a:r>
              <a:rPr lang="en" sz="1300"/>
              <a:t>To recap though, you’ve made a call to action, assembled a team, and generated a vision and strategy going forward with that team… Now how do you follow through on that vision and bring in new members. </a:t>
            </a:r>
            <a:r>
              <a:rPr lang="en" sz="1300">
                <a:highlight>
                  <a:srgbClr val="FFD200"/>
                </a:highlight>
              </a:rPr>
              <a:t>*CLICK*</a:t>
            </a:r>
            <a:r>
              <a:rPr lang="en" sz="1300"/>
              <a:t> If you think back to the Organizer talk from Andy, your goal is to bring everyone in your network at least one ring closer to the bullseye, so how do you make tepid supporters into occasional activists? Or make activists into Organizers to replace you? Well in short, your chapter needs to get organized.</a:t>
            </a:r>
            <a:endParaRPr sz="1300"/>
          </a:p>
          <a:p>
            <a:pPr marL="0" lvl="0" indent="0" algn="l" rtl="0">
              <a:spcBef>
                <a:spcPts val="0"/>
              </a:spcBef>
              <a:spcAft>
                <a:spcPts val="0"/>
              </a:spcAft>
              <a:buNone/>
            </a:pPr>
            <a:r>
              <a:rPr lang="en" sz="1300">
                <a:highlight>
                  <a:srgbClr val="FFD200"/>
                </a:highlight>
              </a:rPr>
              <a:t>*CLICK-disappear*</a:t>
            </a:r>
            <a:endParaRPr sz="1300">
              <a:highlight>
                <a:srgbClr val="FFD200"/>
              </a:highlight>
            </a:endParaRPr>
          </a:p>
          <a:p>
            <a:pPr marL="0" lvl="0" indent="0" algn="l" rtl="0">
              <a:spcBef>
                <a:spcPts val="0"/>
              </a:spcBef>
              <a:spcAft>
                <a:spcPts val="0"/>
              </a:spcAft>
              <a:buNone/>
            </a:pPr>
            <a:endParaRPr sz="1300"/>
          </a:p>
          <a:p>
            <a:pPr marL="0" lvl="0" indent="0" algn="l" rtl="0">
              <a:spcBef>
                <a:spcPts val="0"/>
              </a:spcBef>
              <a:spcAft>
                <a:spcPts val="0"/>
              </a:spcAft>
              <a:buNone/>
            </a:pPr>
            <a:r>
              <a:rPr lang="en" sz="1300"/>
              <a:t>According to this change model, repetition and redundancy are key to sharing your message with your members or broader audience. Generally, at the top leadership positions of your chapter, you will most likely be the hardest working person in the group, so if you want other people to put any effort in, you’ll want to lead by example and model your own expectations for other members or future leaders.</a:t>
            </a:r>
            <a:endParaRPr sz="1300"/>
          </a:p>
          <a:p>
            <a:pPr marL="0" lvl="0" indent="0" algn="l" rtl="0">
              <a:spcBef>
                <a:spcPts val="0"/>
              </a:spcBef>
              <a:spcAft>
                <a:spcPts val="0"/>
              </a:spcAft>
              <a:buNone/>
            </a:pPr>
            <a:endParaRPr sz="1300"/>
          </a:p>
          <a:p>
            <a:pPr marL="0" lvl="0" indent="0" algn="l" rtl="0">
              <a:spcBef>
                <a:spcPts val="0"/>
              </a:spcBef>
              <a:spcAft>
                <a:spcPts val="0"/>
              </a:spcAft>
              <a:buNone/>
            </a:pPr>
            <a:r>
              <a:rPr lang="en" sz="1300"/>
              <a:t>So there a few Do’s and Don’ts I wanted to share regarding your group communication. You’ll notice most of these points emphasize reaching out to everyone who’s at least a member, if not the entire institution, and really that goes into the idea that you should always be marketing your team and trying to bring more people in, so that being said…</a:t>
            </a:r>
            <a:endParaRPr sz="1300"/>
          </a:p>
          <a:p>
            <a:pPr marL="0" lvl="0" indent="0" algn="l" rtl="0">
              <a:spcBef>
                <a:spcPts val="0"/>
              </a:spcBef>
              <a:spcAft>
                <a:spcPts val="0"/>
              </a:spcAft>
              <a:buNone/>
            </a:pPr>
            <a:r>
              <a:rPr lang="en" sz="1300"/>
              <a:t> - It’s good to have regular chapter meetings every month, 6 weeks, or two months as the longest duration in between meetings, any longer than that and you’ll be hard-pressed to gain any momentum </a:t>
            </a:r>
            <a:endParaRPr sz="1300"/>
          </a:p>
          <a:p>
            <a:pPr marL="0" lvl="0" indent="0" algn="l" rtl="0">
              <a:spcBef>
                <a:spcPts val="0"/>
              </a:spcBef>
              <a:spcAft>
                <a:spcPts val="0"/>
              </a:spcAft>
              <a:buNone/>
            </a:pPr>
            <a:r>
              <a:rPr lang="en" sz="1300"/>
              <a:t> - It’s good to be consistent in your messaging, particular when advertising your vision</a:t>
            </a:r>
            <a:endParaRPr sz="1300"/>
          </a:p>
          <a:p>
            <a:pPr marL="0" lvl="0" indent="0" algn="l" rtl="0">
              <a:spcBef>
                <a:spcPts val="0"/>
              </a:spcBef>
              <a:spcAft>
                <a:spcPts val="0"/>
              </a:spcAft>
              <a:buNone/>
            </a:pPr>
            <a:r>
              <a:rPr lang="en" sz="1300"/>
              <a:t> - Always be willing top recruit someone if they ask or talk about your team’s work, even if it’s for just one project or event</a:t>
            </a:r>
            <a:endParaRPr sz="1300"/>
          </a:p>
          <a:p>
            <a:pPr marL="0" lvl="0" indent="0" algn="l" rtl="0">
              <a:spcBef>
                <a:spcPts val="0"/>
              </a:spcBef>
              <a:spcAft>
                <a:spcPts val="0"/>
              </a:spcAft>
              <a:buNone/>
            </a:pPr>
            <a:r>
              <a:rPr lang="en" sz="1300"/>
              <a:t> - You also need to be really organized with your school’s google drive, so members have access to your resources or meeting minutes</a:t>
            </a:r>
            <a:endParaRPr sz="1300"/>
          </a:p>
          <a:p>
            <a:pPr marL="0" lvl="0" indent="0" algn="l" rtl="0">
              <a:spcBef>
                <a:spcPts val="0"/>
              </a:spcBef>
              <a:spcAft>
                <a:spcPts val="0"/>
              </a:spcAft>
              <a:buNone/>
            </a:pPr>
            <a:r>
              <a:rPr lang="en" sz="1300"/>
              <a:t> - This next one was a big one for me, I have missed nearly every event I have signed up for if I did not receive a calendar invite for it. So I would recommend creating an Outlook group for all your members and routinely send them calendar invites for all of your meetings and events.</a:t>
            </a:r>
            <a:endParaRPr sz="1300"/>
          </a:p>
          <a:p>
            <a:pPr marL="0" lvl="0" indent="0" algn="l" rtl="0">
              <a:spcBef>
                <a:spcPts val="0"/>
              </a:spcBef>
              <a:spcAft>
                <a:spcPts val="0"/>
              </a:spcAft>
              <a:buNone/>
            </a:pPr>
            <a:r>
              <a:rPr lang="en" sz="1300"/>
              <a:t> - Like I said, the main chapter leaders will set the tone for what involvement is expected (or possible!) for members</a:t>
            </a:r>
            <a:endParaRPr sz="1300"/>
          </a:p>
          <a:p>
            <a:pPr marL="0" lvl="0" indent="0" algn="l" rtl="0">
              <a:spcBef>
                <a:spcPts val="0"/>
              </a:spcBef>
              <a:spcAft>
                <a:spcPts val="0"/>
              </a:spcAft>
              <a:buNone/>
            </a:pPr>
            <a:r>
              <a:rPr lang="en" sz="1300"/>
              <a:t> - And make sure the meetings you actually have are effective, which Lori will lead a training on next session, but part of that involves sending out an agenda to everyone beforehand so they know what will be discussed</a:t>
            </a:r>
            <a:endParaRPr sz="1300"/>
          </a:p>
        </p:txBody>
      </p:sp>
    </p:spTree>
    <p:extLst>
      <p:ext uri="{BB962C8B-B14F-4D97-AF65-F5344CB8AC3E}">
        <p14:creationId xmlns:p14="http://schemas.microsoft.com/office/powerpoint/2010/main" val="7865390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212bbdfcb70_0_77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3" name="Google Shape;293;g212bbdfcb70_0_7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500"/>
              <a:t>Another highly recommended way to communicate your organization’s vision to your broader membership would be creating a year-long calendar in the summer months ahead of the next academic year, and using that calendar in your recruitment materials. You can plot out anticipated events that you’ll be hosting and when leadership selections will occur. That way, students have a better understanding of what an advocacy org might do, if they have never been in one before.</a:t>
            </a:r>
            <a:endParaRPr sz="1500"/>
          </a:p>
          <a:p>
            <a:pPr marL="0" lvl="0" indent="0" algn="l" rtl="0">
              <a:spcBef>
                <a:spcPts val="0"/>
              </a:spcBef>
              <a:spcAft>
                <a:spcPts val="0"/>
              </a:spcAft>
              <a:buNone/>
            </a:pPr>
            <a:endParaRPr sz="1500"/>
          </a:p>
          <a:p>
            <a:pPr marL="0" lvl="0" indent="0" algn="l" rtl="0">
              <a:spcBef>
                <a:spcPts val="0"/>
              </a:spcBef>
              <a:spcAft>
                <a:spcPts val="0"/>
              </a:spcAft>
              <a:buNone/>
            </a:pPr>
            <a:r>
              <a:rPr lang="en" sz="1500"/>
              <a:t>This was our calendar that we made for this past year, and what I wanted to emphasize is that while your calendar can guide your chapter’s direction for the year…</a:t>
            </a:r>
            <a:r>
              <a:rPr lang="en" sz="1500">
                <a:highlight>
                  <a:srgbClr val="FF9900"/>
                </a:highlight>
              </a:rPr>
              <a:t> *CLICK*</a:t>
            </a:r>
            <a:r>
              <a:rPr lang="en" sz="1500"/>
              <a:t> it doesn’t have to be your holy doctrine, we adapted to new opportunities and cut things out when exams were too much of a priority.</a:t>
            </a:r>
            <a:endParaRPr sz="1500"/>
          </a:p>
        </p:txBody>
      </p:sp>
    </p:spTree>
    <p:extLst>
      <p:ext uri="{BB962C8B-B14F-4D97-AF65-F5344CB8AC3E}">
        <p14:creationId xmlns:p14="http://schemas.microsoft.com/office/powerpoint/2010/main" val="16000669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Google Shape;303;g212bbdfcb70_0_93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4" name="Google Shape;304;g212bbdfcb70_0_9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500"/>
              <a:t>Okay now we’re on to step 5, after fully sharing your vision and plans for the chapter, how do you then empower your other leaders and members to take on their own projects?</a:t>
            </a:r>
            <a:endParaRPr sz="1500"/>
          </a:p>
          <a:p>
            <a:pPr marL="0" lvl="0" indent="0" algn="l" rtl="0">
              <a:spcBef>
                <a:spcPts val="0"/>
              </a:spcBef>
              <a:spcAft>
                <a:spcPts val="0"/>
              </a:spcAft>
              <a:buNone/>
            </a:pPr>
            <a:endParaRPr sz="1500"/>
          </a:p>
          <a:p>
            <a:pPr marL="0" lvl="0" indent="0" algn="l" rtl="0">
              <a:spcBef>
                <a:spcPts val="0"/>
              </a:spcBef>
              <a:spcAft>
                <a:spcPts val="0"/>
              </a:spcAft>
              <a:buNone/>
            </a:pPr>
            <a:r>
              <a:rPr lang="en" sz="1500"/>
              <a:t>I actually ran out of time making this presentation, so I wanted to defer this question to you all. What leadership qualities or practices are useful in empowering others to lead?</a:t>
            </a:r>
            <a:endParaRPr sz="1500"/>
          </a:p>
          <a:p>
            <a:pPr marL="0" lvl="0" indent="0" algn="l" rtl="0">
              <a:spcBef>
                <a:spcPts val="0"/>
              </a:spcBef>
              <a:spcAft>
                <a:spcPts val="0"/>
              </a:spcAft>
              <a:buNone/>
            </a:pPr>
            <a:endParaRPr sz="1500"/>
          </a:p>
          <a:p>
            <a:pPr marL="0" lvl="0" indent="0" algn="l" rtl="0">
              <a:spcBef>
                <a:spcPts val="0"/>
              </a:spcBef>
              <a:spcAft>
                <a:spcPts val="0"/>
              </a:spcAft>
              <a:buNone/>
            </a:pPr>
            <a:r>
              <a:rPr lang="en" sz="1500"/>
              <a:t> - Humility/Humble → Gives others all the credit, and actively shares their wins</a:t>
            </a:r>
            <a:endParaRPr sz="1500"/>
          </a:p>
          <a:p>
            <a:pPr marL="0" lvl="0" indent="0" algn="l" rtl="0">
              <a:spcBef>
                <a:spcPts val="0"/>
              </a:spcBef>
              <a:spcAft>
                <a:spcPts val="0"/>
              </a:spcAft>
              <a:buNone/>
            </a:pPr>
            <a:r>
              <a:rPr lang="en" sz="1500"/>
              <a:t> - Offer others opportunities to lead (facilitate meetings, lead projects, or even as simple as having others send out the group email or text)</a:t>
            </a:r>
            <a:endParaRPr sz="1500"/>
          </a:p>
          <a:p>
            <a:pPr marL="0" lvl="0" indent="0" algn="l" rtl="0">
              <a:spcBef>
                <a:spcPts val="0"/>
              </a:spcBef>
              <a:spcAft>
                <a:spcPts val="0"/>
              </a:spcAft>
              <a:buNone/>
            </a:pPr>
            <a:r>
              <a:rPr lang="en" sz="1500"/>
              <a:t> - Encouraging, offers help</a:t>
            </a:r>
            <a:endParaRPr sz="1500"/>
          </a:p>
          <a:p>
            <a:pPr marL="0" lvl="0" indent="0" algn="l" rtl="0">
              <a:spcBef>
                <a:spcPts val="0"/>
              </a:spcBef>
              <a:spcAft>
                <a:spcPts val="0"/>
              </a:spcAft>
              <a:buNone/>
            </a:pPr>
            <a:r>
              <a:rPr lang="en" sz="1500"/>
              <a:t> - Follows up</a:t>
            </a:r>
            <a:endParaRPr sz="1500"/>
          </a:p>
          <a:p>
            <a:pPr marL="0" lvl="0" indent="0" algn="l" rtl="0">
              <a:spcBef>
                <a:spcPts val="0"/>
              </a:spcBef>
              <a:spcAft>
                <a:spcPts val="0"/>
              </a:spcAft>
              <a:buNone/>
            </a:pPr>
            <a:r>
              <a:rPr lang="en" sz="1500"/>
              <a:t> - Friendly, keeps it fun! → Celebrate wins, get drinks after events</a:t>
            </a:r>
            <a:endParaRPr sz="1500"/>
          </a:p>
          <a:p>
            <a:pPr marL="0" lvl="0" indent="0" algn="l" rtl="0">
              <a:spcBef>
                <a:spcPts val="0"/>
              </a:spcBef>
              <a:spcAft>
                <a:spcPts val="0"/>
              </a:spcAft>
              <a:buNone/>
            </a:pPr>
            <a:r>
              <a:rPr lang="en" sz="1500"/>
              <a:t> - Provide multiple levels of opportunities to get involved (One Testimony/signing a petition vs. Leading a presentation/Debate)</a:t>
            </a:r>
            <a:endParaRPr sz="1500"/>
          </a:p>
          <a:p>
            <a:pPr marL="0" lvl="0" indent="0" algn="l" rtl="0">
              <a:spcBef>
                <a:spcPts val="0"/>
              </a:spcBef>
              <a:spcAft>
                <a:spcPts val="0"/>
              </a:spcAft>
              <a:buNone/>
            </a:pPr>
            <a:r>
              <a:rPr lang="en" sz="1500"/>
              <a:t> - Keeps true to their moral conviction “The patient is why I’m here”</a:t>
            </a:r>
            <a:endParaRPr sz="1500"/>
          </a:p>
          <a:p>
            <a:pPr marL="0" lvl="0" indent="0" algn="l" rtl="0">
              <a:spcBef>
                <a:spcPts val="0"/>
              </a:spcBef>
              <a:spcAft>
                <a:spcPts val="0"/>
              </a:spcAft>
              <a:buNone/>
            </a:pPr>
            <a:endParaRPr sz="1500"/>
          </a:p>
        </p:txBody>
      </p:sp>
    </p:spTree>
    <p:extLst>
      <p:ext uri="{BB962C8B-B14F-4D97-AF65-F5344CB8AC3E}">
        <p14:creationId xmlns:p14="http://schemas.microsoft.com/office/powerpoint/2010/main" val="15342782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1"/>
        <p:cNvGrpSpPr/>
        <p:nvPr/>
      </p:nvGrpSpPr>
      <p:grpSpPr>
        <a:xfrm>
          <a:off x="0" y="0"/>
          <a:ext cx="0" cy="0"/>
          <a:chOff x="0" y="0"/>
          <a:chExt cx="0" cy="0"/>
        </a:xfrm>
      </p:grpSpPr>
      <p:sp>
        <p:nvSpPr>
          <p:cNvPr id="312" name="Google Shape;312;g212bbdfcb70_0_78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3" name="Google Shape;313;g212bbdfcb70_0_7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t>For steps 6 &amp; 7, I wanted to combine them into 4 separate case reports from our chapter to do two things</a:t>
            </a:r>
            <a:endParaRPr sz="1800"/>
          </a:p>
          <a:p>
            <a:pPr marL="457200" lvl="0" indent="-342900" algn="l" rtl="0">
              <a:spcBef>
                <a:spcPts val="0"/>
              </a:spcBef>
              <a:spcAft>
                <a:spcPts val="0"/>
              </a:spcAft>
              <a:buSzPts val="1800"/>
              <a:buAutoNum type="arabicPeriod"/>
            </a:pPr>
            <a:r>
              <a:rPr lang="en" sz="1800"/>
              <a:t>Be a bit more direct in outlining how these two steps are directly related</a:t>
            </a:r>
            <a:endParaRPr sz="1800"/>
          </a:p>
          <a:p>
            <a:pPr marL="457200" lvl="0" indent="-342900" algn="l" rtl="0">
              <a:spcBef>
                <a:spcPts val="0"/>
              </a:spcBef>
              <a:spcAft>
                <a:spcPts val="0"/>
              </a:spcAft>
              <a:buSzPts val="1800"/>
              <a:buAutoNum type="arabicPeriod"/>
            </a:pPr>
            <a:r>
              <a:rPr lang="en" sz="1800"/>
              <a:t>Share some ideas for what you can do in your chapter</a:t>
            </a:r>
            <a:endParaRPr sz="1800"/>
          </a:p>
          <a:p>
            <a:pPr marL="0" lvl="0" indent="0" algn="l" rtl="0">
              <a:spcBef>
                <a:spcPts val="0"/>
              </a:spcBef>
              <a:spcAft>
                <a:spcPts val="0"/>
              </a:spcAft>
              <a:buNone/>
            </a:pPr>
            <a:endParaRPr sz="1800"/>
          </a:p>
          <a:p>
            <a:pPr marL="0" lvl="0" indent="0" algn="l" rtl="0">
              <a:spcBef>
                <a:spcPts val="0"/>
              </a:spcBef>
              <a:spcAft>
                <a:spcPts val="0"/>
              </a:spcAft>
              <a:buNone/>
            </a:pPr>
            <a:r>
              <a:rPr lang="en" sz="1800"/>
              <a:t>These case reports will start with a short-term objective or goal that can be easily marketed for less committed members to participate in, and then how we expanded off of that success to build even more power.</a:t>
            </a:r>
            <a:endParaRPr sz="1800"/>
          </a:p>
          <a:p>
            <a:pPr marL="0" lvl="0" indent="0" algn="l" rtl="0">
              <a:spcBef>
                <a:spcPts val="0"/>
              </a:spcBef>
              <a:spcAft>
                <a:spcPts val="0"/>
              </a:spcAft>
              <a:buNone/>
            </a:pPr>
            <a:endParaRPr sz="1800"/>
          </a:p>
          <a:p>
            <a:pPr marL="0" lvl="0" indent="0" algn="l" rtl="0">
              <a:spcBef>
                <a:spcPts val="0"/>
              </a:spcBef>
              <a:spcAft>
                <a:spcPts val="0"/>
              </a:spcAft>
              <a:buNone/>
            </a:pPr>
            <a:r>
              <a:rPr lang="en" sz="1800"/>
              <a:t>And to categorize these case reports, I separated them into what I believe should be the three pillars of any PNHP/SNaHP chapters long term strategy.</a:t>
            </a:r>
            <a:endParaRPr sz="1800"/>
          </a:p>
        </p:txBody>
      </p:sp>
    </p:spTree>
    <p:extLst>
      <p:ext uri="{BB962C8B-B14F-4D97-AF65-F5344CB8AC3E}">
        <p14:creationId xmlns:p14="http://schemas.microsoft.com/office/powerpoint/2010/main" val="17778099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Google Shape;322;g212bbdfcb70_0_79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3" name="Google Shape;323;g212bbdfcb70_0_7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600"/>
              <a:t>To get your chapter engaged in Political Activism, my number one piece of advice is to NOT sleep on local politics. The easiest and best thing your chapter can do, from our experience, is passing a resolution endorsing Medicare for All (or single payer) in your local city council or county council. I included a link for “city resolutions” that takes you to the site to get yourself started. We worked with Public Citizen who offered us guidance on how to pass it in Kent, OH.</a:t>
            </a:r>
            <a:endParaRPr sz="1600"/>
          </a:p>
          <a:p>
            <a:pPr marL="0" lvl="0" indent="0" algn="l" rtl="0">
              <a:spcBef>
                <a:spcPts val="0"/>
              </a:spcBef>
              <a:spcAft>
                <a:spcPts val="0"/>
              </a:spcAft>
              <a:buNone/>
            </a:pPr>
            <a:endParaRPr sz="1600"/>
          </a:p>
          <a:p>
            <a:pPr marL="0" lvl="0" indent="0" algn="l" rtl="0">
              <a:spcBef>
                <a:spcPts val="0"/>
              </a:spcBef>
              <a:spcAft>
                <a:spcPts val="0"/>
              </a:spcAft>
              <a:buNone/>
            </a:pPr>
            <a:r>
              <a:rPr lang="en" sz="1600"/>
              <a:t>While this did involve 2-3 months of a small team of 1-3 students attending every council meeting, it only required 3 consecutive meetings of testimony and a larger coalition of students showing their support.</a:t>
            </a:r>
            <a:endParaRPr sz="1600"/>
          </a:p>
          <a:p>
            <a:pPr marL="0" lvl="0" indent="0" algn="l" rtl="0">
              <a:spcBef>
                <a:spcPts val="0"/>
              </a:spcBef>
              <a:spcAft>
                <a:spcPts val="0"/>
              </a:spcAft>
              <a:buNone/>
            </a:pPr>
            <a:endParaRPr sz="1600"/>
          </a:p>
          <a:p>
            <a:pPr marL="0" lvl="0" indent="0" algn="l" rtl="0">
              <a:spcBef>
                <a:spcPts val="0"/>
              </a:spcBef>
              <a:spcAft>
                <a:spcPts val="0"/>
              </a:spcAft>
              <a:buNone/>
            </a:pPr>
            <a:r>
              <a:rPr lang="en" sz="1600"/>
              <a:t>We could not have predicted how valuable this resolution would have been. We basically became friends with the Health Department Chair from Kent and have done service projects with them. This effort is what actually connected our chapter with the National Team and with Lori, and we got a boost in recruitment and energy from our school.</a:t>
            </a:r>
            <a:endParaRPr sz="1600"/>
          </a:p>
          <a:p>
            <a:pPr marL="0" lvl="0" indent="0" algn="l" rtl="0">
              <a:spcBef>
                <a:spcPts val="0"/>
              </a:spcBef>
              <a:spcAft>
                <a:spcPts val="0"/>
              </a:spcAft>
              <a:buNone/>
            </a:pPr>
            <a:endParaRPr sz="1600"/>
          </a:p>
          <a:p>
            <a:pPr marL="0" lvl="0" indent="0" algn="l" rtl="0">
              <a:spcBef>
                <a:spcPts val="0"/>
              </a:spcBef>
              <a:spcAft>
                <a:spcPts val="0"/>
              </a:spcAft>
              <a:buNone/>
            </a:pPr>
            <a:r>
              <a:rPr lang="en" sz="1600"/>
              <a:t>What is even more important, is local officials have a lot of connections- we were connected with an Akron city Councilwoman from the Kent City Council, and it was through our partnership with her, that we were able to pass a city ordinance that is projected to clear over $50 million of medical debt for Akron, OH residents. After our work with the medical debt relief project, we plan to follow up with two more single payer resolutions in Akron and Summit County.</a:t>
            </a:r>
            <a:endParaRPr sz="1600"/>
          </a:p>
          <a:p>
            <a:pPr marL="0" lvl="0" indent="0" algn="l" rtl="0">
              <a:spcBef>
                <a:spcPts val="0"/>
              </a:spcBef>
              <a:spcAft>
                <a:spcPts val="0"/>
              </a:spcAft>
              <a:buNone/>
            </a:pPr>
            <a:endParaRPr sz="1600"/>
          </a:p>
          <a:p>
            <a:pPr marL="0" lvl="0" indent="0" algn="l" rtl="0">
              <a:spcBef>
                <a:spcPts val="0"/>
              </a:spcBef>
              <a:spcAft>
                <a:spcPts val="0"/>
              </a:spcAft>
              <a:buNone/>
            </a:pPr>
            <a:endParaRPr sz="1600"/>
          </a:p>
        </p:txBody>
      </p:sp>
    </p:spTree>
    <p:extLst>
      <p:ext uri="{BB962C8B-B14F-4D97-AF65-F5344CB8AC3E}">
        <p14:creationId xmlns:p14="http://schemas.microsoft.com/office/powerpoint/2010/main" val="17122859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9"/>
        <p:cNvGrpSpPr/>
        <p:nvPr/>
      </p:nvGrpSpPr>
      <p:grpSpPr>
        <a:xfrm>
          <a:off x="0" y="0"/>
          <a:ext cx="0" cy="0"/>
          <a:chOff x="0" y="0"/>
          <a:chExt cx="0" cy="0"/>
        </a:xfrm>
      </p:grpSpPr>
      <p:sp>
        <p:nvSpPr>
          <p:cNvPr id="340" name="Google Shape;340;g22b23965406_0_49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1" name="Google Shape;341;g22b23965406_0_4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500"/>
              <a:t>While resolutions to medical societies are a much slower and less-likely to be successful resolution campaign, we all still need to constantly pressure the AMA and their state chapters on the issue of single payer. To get them to actually adopt a pro-single payer stance, we need to network with any and all potential allies within these societies and build power from there.</a:t>
            </a:r>
            <a:endParaRPr sz="1500"/>
          </a:p>
          <a:p>
            <a:pPr marL="0" lvl="0" indent="0" algn="l" rtl="0">
              <a:spcBef>
                <a:spcPts val="0"/>
              </a:spcBef>
              <a:spcAft>
                <a:spcPts val="0"/>
              </a:spcAft>
              <a:buNone/>
            </a:pPr>
            <a:endParaRPr sz="1500"/>
          </a:p>
          <a:p>
            <a:pPr marL="0" lvl="0" indent="0" algn="l" rtl="0">
              <a:spcBef>
                <a:spcPts val="0"/>
              </a:spcBef>
              <a:spcAft>
                <a:spcPts val="0"/>
              </a:spcAft>
              <a:buNone/>
            </a:pPr>
            <a:r>
              <a:rPr lang="en" sz="1500"/>
              <a:t>Similar to city resolutions, medical society resolutions can pull in many students to contribute a small amount of work while relying on a core team of 2-3 students to carry it to the finish line. This works by having as many students become a co-author of your resolution by writing as little as one WHEREAS statement. As a recruitment tool, you can let students know they are eligible to list any passed resolutions (either by the MSS or full HoD) as an “other” publication on their ERAS application.</a:t>
            </a:r>
            <a:endParaRPr sz="1500"/>
          </a:p>
          <a:p>
            <a:pPr marL="0" lvl="0" indent="0" algn="l" rtl="0">
              <a:spcBef>
                <a:spcPts val="0"/>
              </a:spcBef>
              <a:spcAft>
                <a:spcPts val="0"/>
              </a:spcAft>
              <a:buNone/>
            </a:pPr>
            <a:endParaRPr sz="1500"/>
          </a:p>
          <a:p>
            <a:pPr marL="0" lvl="0" indent="0" algn="l" rtl="0">
              <a:spcBef>
                <a:spcPts val="0"/>
              </a:spcBef>
              <a:spcAft>
                <a:spcPts val="0"/>
              </a:spcAft>
              <a:buNone/>
            </a:pPr>
            <a:r>
              <a:rPr lang="en" sz="1500"/>
              <a:t>From this process, we were able to connect with medical students at other Ohio Medical students who care about single payer and were either already in a SNaHP chapter there, or we encouraged them to create one. From there, we created a state SNaHP Ohio chapter, a few of our leaders are actually on this call.</a:t>
            </a:r>
            <a:endParaRPr sz="1500"/>
          </a:p>
          <a:p>
            <a:pPr marL="0" lvl="0" indent="0" algn="l" rtl="0">
              <a:spcBef>
                <a:spcPts val="0"/>
              </a:spcBef>
              <a:spcAft>
                <a:spcPts val="0"/>
              </a:spcAft>
              <a:buNone/>
            </a:pPr>
            <a:endParaRPr sz="1500"/>
          </a:p>
          <a:p>
            <a:pPr marL="0" lvl="0" indent="0" algn="l" rtl="0">
              <a:spcBef>
                <a:spcPts val="0"/>
              </a:spcBef>
              <a:spcAft>
                <a:spcPts val="0"/>
              </a:spcAft>
              <a:buNone/>
            </a:pPr>
            <a:r>
              <a:rPr lang="en" sz="1500"/>
              <a:t>We also are networking with supportive physicians within the OSMA so we can one day fully get the OSMA to support single payer.</a:t>
            </a:r>
            <a:endParaRPr sz="1500"/>
          </a:p>
        </p:txBody>
      </p:sp>
    </p:spTree>
    <p:extLst>
      <p:ext uri="{BB962C8B-B14F-4D97-AF65-F5344CB8AC3E}">
        <p14:creationId xmlns:p14="http://schemas.microsoft.com/office/powerpoint/2010/main" val="21086044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212bbdfcb70_0_57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212bbdfcb70_0_5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500"/>
              <a:t>If you haven’t already done so, please introduce yourself in the chat!</a:t>
            </a:r>
            <a:endParaRPr sz="1500"/>
          </a:p>
          <a:p>
            <a:pPr marL="0" lvl="0" indent="0" algn="l" rtl="0">
              <a:spcBef>
                <a:spcPts val="0"/>
              </a:spcBef>
              <a:spcAft>
                <a:spcPts val="0"/>
              </a:spcAft>
              <a:buNone/>
            </a:pPr>
            <a:endParaRPr sz="1500"/>
          </a:p>
          <a:p>
            <a:pPr marL="0" lvl="0" indent="0" algn="l" rtl="0">
              <a:spcBef>
                <a:spcPts val="0"/>
              </a:spcBef>
              <a:spcAft>
                <a:spcPts val="0"/>
              </a:spcAft>
              <a:buNone/>
            </a:pPr>
            <a:r>
              <a:rPr lang="en" sz="1500"/>
              <a:t>I have introduced myself at previous trainings, but I am a second year medical student at Northeast Ohio Medical University here in Ohio. Two years ago, I founded a SNaHP chapter at my medical school along with several classmates and have served as the President up until our recent leadership transition.</a:t>
            </a:r>
            <a:endParaRPr sz="1500"/>
          </a:p>
          <a:p>
            <a:pPr marL="0" lvl="0" indent="0" algn="l" rtl="0">
              <a:spcBef>
                <a:spcPts val="0"/>
              </a:spcBef>
              <a:spcAft>
                <a:spcPts val="0"/>
              </a:spcAft>
              <a:buNone/>
            </a:pPr>
            <a:endParaRPr sz="1500"/>
          </a:p>
          <a:p>
            <a:pPr marL="0" lvl="0" indent="0" algn="l" rtl="0">
              <a:spcBef>
                <a:spcPts val="0"/>
              </a:spcBef>
              <a:spcAft>
                <a:spcPts val="0"/>
              </a:spcAft>
              <a:buNone/>
            </a:pPr>
            <a:r>
              <a:rPr lang="en" sz="1500"/>
              <a:t>I have been pretty thankful and proud for all we have been able to accomplish in our chapter, and I will be sharing some of our achievements throughout the presentation, but I guess what I am hoping to share with all of you, is how you can build up your own chapter to become a powerhouse of your community.</a:t>
            </a:r>
            <a:endParaRPr sz="1500"/>
          </a:p>
        </p:txBody>
      </p:sp>
    </p:spTree>
    <p:extLst>
      <p:ext uri="{BB962C8B-B14F-4D97-AF65-F5344CB8AC3E}">
        <p14:creationId xmlns:p14="http://schemas.microsoft.com/office/powerpoint/2010/main" val="3213515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6"/>
        <p:cNvGrpSpPr/>
        <p:nvPr/>
      </p:nvGrpSpPr>
      <p:grpSpPr>
        <a:xfrm>
          <a:off x="0" y="0"/>
          <a:ext cx="0" cy="0"/>
          <a:chOff x="0" y="0"/>
          <a:chExt cx="0" cy="0"/>
        </a:xfrm>
      </p:grpSpPr>
      <p:sp>
        <p:nvSpPr>
          <p:cNvPr id="357" name="Google Shape;357;g22b23965406_0_51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8" name="Google Shape;358;g22b23965406_0_5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500"/>
              <a:t>For this one, I feel like I need to re-emphasize that we all live &amp; study in Ohio, where Reproductive Rights are under attack. While I’d normally advise to remain a single-issue organization, and we still do while conversing with legislators, we all agreed to support a ballot initiative that is underway here in Ohio that would protect abortion and contraceptive healthcare under the Ohio constitution through a amendment.</a:t>
            </a:r>
            <a:endParaRPr sz="1500"/>
          </a:p>
          <a:p>
            <a:pPr marL="0" lvl="0" indent="0" algn="l" rtl="0">
              <a:spcBef>
                <a:spcPts val="0"/>
              </a:spcBef>
              <a:spcAft>
                <a:spcPts val="0"/>
              </a:spcAft>
              <a:buNone/>
            </a:pPr>
            <a:endParaRPr sz="1500"/>
          </a:p>
          <a:p>
            <a:pPr marL="0" lvl="0" indent="0" algn="l" rtl="0">
              <a:spcBef>
                <a:spcPts val="0"/>
              </a:spcBef>
              <a:spcAft>
                <a:spcPts val="0"/>
              </a:spcAft>
              <a:buNone/>
            </a:pPr>
            <a:r>
              <a:rPr lang="en" sz="1500"/>
              <a:t>When we announced that we were going to help organize signature collectors and fundraise for the campaign, we got a few more people to sign up and got connected with even more organizations in the state. </a:t>
            </a:r>
            <a:endParaRPr sz="1500"/>
          </a:p>
          <a:p>
            <a:pPr marL="0" lvl="0" indent="0" algn="l" rtl="0">
              <a:spcBef>
                <a:spcPts val="0"/>
              </a:spcBef>
              <a:spcAft>
                <a:spcPts val="0"/>
              </a:spcAft>
              <a:buNone/>
            </a:pPr>
            <a:endParaRPr sz="1500"/>
          </a:p>
          <a:p>
            <a:pPr marL="0" lvl="0" indent="0" algn="l" rtl="0">
              <a:spcBef>
                <a:spcPts val="0"/>
              </a:spcBef>
              <a:spcAft>
                <a:spcPts val="0"/>
              </a:spcAft>
              <a:buNone/>
            </a:pPr>
            <a:r>
              <a:rPr lang="en" sz="1500"/>
              <a:t>What I think is important to highlight here, is this all started because we had passed the resolution in Kent, and then met a PNHP doctor and reproductive rights activist based out of Cincinnati at the last PNHP annual meeting. She recommended we have an instagram live conversation between our group and theirs, the Ohio Physicians for Reproductive Rights, and everything else came from that quick conversation.</a:t>
            </a:r>
            <a:endParaRPr sz="1500"/>
          </a:p>
        </p:txBody>
      </p:sp>
    </p:spTree>
    <p:extLst>
      <p:ext uri="{BB962C8B-B14F-4D97-AF65-F5344CB8AC3E}">
        <p14:creationId xmlns:p14="http://schemas.microsoft.com/office/powerpoint/2010/main" val="15397979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2"/>
        <p:cNvGrpSpPr/>
        <p:nvPr/>
      </p:nvGrpSpPr>
      <p:grpSpPr>
        <a:xfrm>
          <a:off x="0" y="0"/>
          <a:ext cx="0" cy="0"/>
          <a:chOff x="0" y="0"/>
          <a:chExt cx="0" cy="0"/>
        </a:xfrm>
      </p:grpSpPr>
      <p:sp>
        <p:nvSpPr>
          <p:cNvPr id="373" name="Google Shape;373;g22b23965406_0_53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4" name="Google Shape;374;g22b23965406_0_5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500"/>
              <a:t>Lastly, I want to focus on Education. Like I said at the beginning of this presentation, I wanted our chapter to make healthcare access the #1 discussed issue at our school. So we hosted a free lunch lecture series on our comprehensive argument for single payer, a panel discussion of physicians and patients on providing or receiving medical care when insurance was an issue, and a debate on healthcare reform.</a:t>
            </a:r>
            <a:endParaRPr sz="1500"/>
          </a:p>
          <a:p>
            <a:pPr marL="0" lvl="0" indent="0" algn="l" rtl="0">
              <a:spcBef>
                <a:spcPts val="0"/>
              </a:spcBef>
              <a:spcAft>
                <a:spcPts val="0"/>
              </a:spcAft>
              <a:buNone/>
            </a:pPr>
            <a:endParaRPr sz="1500"/>
          </a:p>
          <a:p>
            <a:pPr marL="0" lvl="0" indent="0" algn="l" rtl="0">
              <a:spcBef>
                <a:spcPts val="0"/>
              </a:spcBef>
              <a:spcAft>
                <a:spcPts val="0"/>
              </a:spcAft>
              <a:buNone/>
            </a:pPr>
            <a:r>
              <a:rPr lang="en" sz="1500"/>
              <a:t>Like I said before, as well, I was frustrated that uninsurance and underinsurance, as it pertained to disparities or issues in healthcare, was completely absent from our curriculum. So I actually looked up the LCME accreditation requirements, and found that health policy, economics, and social determinants in health disparities were either required or recommended to be in the medical school curriculum.</a:t>
            </a:r>
            <a:endParaRPr sz="1500"/>
          </a:p>
          <a:p>
            <a:pPr marL="0" lvl="0" indent="0" algn="l" rtl="0">
              <a:spcBef>
                <a:spcPts val="0"/>
              </a:spcBef>
              <a:spcAft>
                <a:spcPts val="0"/>
              </a:spcAft>
              <a:buNone/>
            </a:pPr>
            <a:endParaRPr sz="1500"/>
          </a:p>
          <a:p>
            <a:pPr marL="0" lvl="0" indent="0" algn="l" rtl="0">
              <a:spcBef>
                <a:spcPts val="0"/>
              </a:spcBef>
              <a:spcAft>
                <a:spcPts val="0"/>
              </a:spcAft>
              <a:buNone/>
            </a:pPr>
            <a:r>
              <a:rPr lang="en" sz="1500"/>
              <a:t>Our faculty advisor for our chapter is luckily the course director for the class that any of these type of lectures would fit into, and so when I recommended that these classes be taught, he agreed with me on the one condition that WE run the classes. I think it really benefited us that we had already passed a resolution in Kent and ran all of these other events beforehand so he knew we were capable of doing so. </a:t>
            </a:r>
            <a:endParaRPr sz="1500"/>
          </a:p>
          <a:p>
            <a:pPr marL="0" lvl="0" indent="0" algn="l" rtl="0">
              <a:spcBef>
                <a:spcPts val="0"/>
              </a:spcBef>
              <a:spcAft>
                <a:spcPts val="0"/>
              </a:spcAft>
              <a:buNone/>
            </a:pPr>
            <a:endParaRPr sz="1500"/>
          </a:p>
          <a:p>
            <a:pPr marL="0" lvl="0" indent="0" algn="l" rtl="0">
              <a:spcBef>
                <a:spcPts val="0"/>
              </a:spcBef>
              <a:spcAft>
                <a:spcPts val="0"/>
              </a:spcAft>
              <a:buNone/>
            </a:pPr>
            <a:r>
              <a:rPr lang="en" sz="1500"/>
              <a:t>This past year, our members ran a lecture and panel on physician-advocacy skills in person to M2 students and other students prepared a recorded lecture on Uninsurance being a Public Health Crisis for M1 students. The plan is to include these classes year after year now, and we’ve had conversations about adding other panels or education to our curriculum.</a:t>
            </a:r>
            <a:endParaRPr sz="1500"/>
          </a:p>
        </p:txBody>
      </p:sp>
    </p:spTree>
    <p:extLst>
      <p:ext uri="{BB962C8B-B14F-4D97-AF65-F5344CB8AC3E}">
        <p14:creationId xmlns:p14="http://schemas.microsoft.com/office/powerpoint/2010/main" val="584635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4"/>
        <p:cNvGrpSpPr/>
        <p:nvPr/>
      </p:nvGrpSpPr>
      <p:grpSpPr>
        <a:xfrm>
          <a:off x="0" y="0"/>
          <a:ext cx="0" cy="0"/>
          <a:chOff x="0" y="0"/>
          <a:chExt cx="0" cy="0"/>
        </a:xfrm>
      </p:grpSpPr>
      <p:sp>
        <p:nvSpPr>
          <p:cNvPr id="395" name="Google Shape;395;g212bbdfcb70_0_79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6" name="Google Shape;396;g212bbdfcb70_0_7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968245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3"/>
        <p:cNvGrpSpPr/>
        <p:nvPr/>
      </p:nvGrpSpPr>
      <p:grpSpPr>
        <a:xfrm>
          <a:off x="0" y="0"/>
          <a:ext cx="0" cy="0"/>
          <a:chOff x="0" y="0"/>
          <a:chExt cx="0" cy="0"/>
        </a:xfrm>
      </p:grpSpPr>
      <p:sp>
        <p:nvSpPr>
          <p:cNvPr id="404" name="Google Shape;404;g212bbdfcb70_0_80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5" name="Google Shape;405;g212bbdfcb70_0_8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984916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2"/>
        <p:cNvGrpSpPr/>
        <p:nvPr/>
      </p:nvGrpSpPr>
      <p:grpSpPr>
        <a:xfrm>
          <a:off x="0" y="0"/>
          <a:ext cx="0" cy="0"/>
          <a:chOff x="0" y="0"/>
          <a:chExt cx="0" cy="0"/>
        </a:xfrm>
      </p:grpSpPr>
      <p:sp>
        <p:nvSpPr>
          <p:cNvPr id="413" name="Google Shape;413;g212bbdfcb70_0_81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4" name="Google Shape;414;g212bbdfcb70_0_8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500"/>
              <a:t>So if you do steps 1 through 7 while you are in leadership, your chapter will be incredibly active while you are there; however, it may completely fall apart if you do not train the new leaders to become organizers themselves.</a:t>
            </a:r>
            <a:endParaRPr sz="1500"/>
          </a:p>
          <a:p>
            <a:pPr marL="0" lvl="0" indent="0" algn="l" rtl="0">
              <a:spcBef>
                <a:spcPts val="0"/>
              </a:spcBef>
              <a:spcAft>
                <a:spcPts val="0"/>
              </a:spcAft>
              <a:buNone/>
            </a:pPr>
            <a:endParaRPr sz="1500"/>
          </a:p>
          <a:p>
            <a:pPr marL="0" lvl="0" indent="0" algn="l" rtl="0">
              <a:spcBef>
                <a:spcPts val="0"/>
              </a:spcBef>
              <a:spcAft>
                <a:spcPts val="0"/>
              </a:spcAft>
              <a:buNone/>
            </a:pPr>
            <a:r>
              <a:rPr lang="en" sz="1500"/>
              <a:t>This will be out of your control regardless, but you can and should take steps to make sure the new leadership team feels comfortable to lead your org, and acknowledges that they should focus on passing down the chapter successfully too.</a:t>
            </a:r>
            <a:endParaRPr sz="1500"/>
          </a:p>
          <a:p>
            <a:pPr marL="0" lvl="0" indent="0" algn="l" rtl="0">
              <a:spcBef>
                <a:spcPts val="0"/>
              </a:spcBef>
              <a:spcAft>
                <a:spcPts val="0"/>
              </a:spcAft>
              <a:buNone/>
            </a:pPr>
            <a:endParaRPr sz="1500"/>
          </a:p>
          <a:p>
            <a:pPr marL="0" lvl="0" indent="0" algn="l" rtl="0">
              <a:spcBef>
                <a:spcPts val="0"/>
              </a:spcBef>
              <a:spcAft>
                <a:spcPts val="0"/>
              </a:spcAft>
              <a:buNone/>
            </a:pPr>
            <a:r>
              <a:rPr lang="en" sz="1500"/>
              <a:t>In my view, this can be achieved by identifying leaders early and often throughout the year and telling them that you would like them to replace you. </a:t>
            </a:r>
            <a:endParaRPr sz="1500"/>
          </a:p>
          <a:p>
            <a:pPr marL="0" lvl="0" indent="0" algn="l" rtl="0">
              <a:spcBef>
                <a:spcPts val="0"/>
              </a:spcBef>
              <a:spcAft>
                <a:spcPts val="0"/>
              </a:spcAft>
              <a:buNone/>
            </a:pPr>
            <a:endParaRPr sz="1500"/>
          </a:p>
          <a:p>
            <a:pPr marL="0" lvl="0" indent="0" algn="l" rtl="0">
              <a:spcBef>
                <a:spcPts val="0"/>
              </a:spcBef>
              <a:spcAft>
                <a:spcPts val="0"/>
              </a:spcAft>
              <a:buNone/>
            </a:pPr>
            <a:r>
              <a:rPr lang="en" sz="1500"/>
              <a:t>When you do select your new leadership team, it may be helpful to walk them through this exact step by step guide so they know all the ins and outs of being a chapter organizer.</a:t>
            </a:r>
            <a:endParaRPr sz="1500"/>
          </a:p>
        </p:txBody>
      </p:sp>
    </p:spTree>
    <p:extLst>
      <p:ext uri="{BB962C8B-B14F-4D97-AF65-F5344CB8AC3E}">
        <p14:creationId xmlns:p14="http://schemas.microsoft.com/office/powerpoint/2010/main" val="498319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1"/>
        <p:cNvGrpSpPr/>
        <p:nvPr/>
      </p:nvGrpSpPr>
      <p:grpSpPr>
        <a:xfrm>
          <a:off x="0" y="0"/>
          <a:ext cx="0" cy="0"/>
          <a:chOff x="0" y="0"/>
          <a:chExt cx="0" cy="0"/>
        </a:xfrm>
      </p:grpSpPr>
      <p:sp>
        <p:nvSpPr>
          <p:cNvPr id="422" name="Google Shape;422;g212bbdfcb70_0_82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3" name="Google Shape;423;g212bbdfcb70_0_8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700"/>
              <a:t>In summary, I hope this training was able to explain how you can use these 8 steps to make an effective and long-lasting chapter.</a:t>
            </a:r>
            <a:endParaRPr sz="1700"/>
          </a:p>
        </p:txBody>
      </p:sp>
    </p:spTree>
    <p:extLst>
      <p:ext uri="{BB962C8B-B14F-4D97-AF65-F5344CB8AC3E}">
        <p14:creationId xmlns:p14="http://schemas.microsoft.com/office/powerpoint/2010/main" val="62554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2"/>
        <p:cNvGrpSpPr/>
        <p:nvPr/>
      </p:nvGrpSpPr>
      <p:grpSpPr>
        <a:xfrm>
          <a:off x="0" y="0"/>
          <a:ext cx="0" cy="0"/>
          <a:chOff x="0" y="0"/>
          <a:chExt cx="0" cy="0"/>
        </a:xfrm>
      </p:grpSpPr>
      <p:sp>
        <p:nvSpPr>
          <p:cNvPr id="433" name="Google Shape;433;g212bbdfcb70_0_8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4" name="Google Shape;434;g212bbdfcb70_0_8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500"/>
              <a:t>We do have homework for you all, and it’s kind of a grab bag of anything that was shared today, so all of this may be too much work for the next two weeks, feel free to pick and choose what you think is the most important.</a:t>
            </a:r>
            <a:endParaRPr sz="1500"/>
          </a:p>
          <a:p>
            <a:pPr marL="0" lvl="0" indent="0" algn="l" rtl="0">
              <a:spcBef>
                <a:spcPts val="0"/>
              </a:spcBef>
              <a:spcAft>
                <a:spcPts val="0"/>
              </a:spcAft>
              <a:buNone/>
            </a:pPr>
            <a:endParaRPr sz="1500"/>
          </a:p>
          <a:p>
            <a:pPr marL="0" lvl="0" indent="0" algn="l" rtl="0">
              <a:spcBef>
                <a:spcPts val="0"/>
              </a:spcBef>
              <a:spcAft>
                <a:spcPts val="0"/>
              </a:spcAft>
              <a:buNone/>
            </a:pPr>
            <a:r>
              <a:rPr lang="en" sz="1500"/>
              <a:t>We will send you the prompts in our follow up email, but basically we’re asking you to </a:t>
            </a:r>
            <a:endParaRPr sz="1500"/>
          </a:p>
          <a:p>
            <a:pPr marL="457200" lvl="0" indent="-323850" algn="l" rtl="0">
              <a:spcBef>
                <a:spcPts val="0"/>
              </a:spcBef>
              <a:spcAft>
                <a:spcPts val="0"/>
              </a:spcAft>
              <a:buSzPts val="1500"/>
              <a:buChar char="-"/>
            </a:pPr>
            <a:r>
              <a:rPr lang="en" sz="1500"/>
              <a:t>reflect on how your leadership team is structured or could be restructured to incentivize growth.</a:t>
            </a:r>
            <a:endParaRPr sz="1500"/>
          </a:p>
          <a:p>
            <a:pPr marL="457200" lvl="0" indent="-323850" algn="l" rtl="0">
              <a:spcBef>
                <a:spcPts val="0"/>
              </a:spcBef>
              <a:spcAft>
                <a:spcPts val="0"/>
              </a:spcAft>
              <a:buSzPts val="1500"/>
              <a:buChar char="-"/>
            </a:pPr>
            <a:r>
              <a:rPr lang="en" sz="1500"/>
              <a:t>Discuss your chapter’s vision with your guiding coalition, including your long term goals</a:t>
            </a:r>
            <a:endParaRPr sz="1500"/>
          </a:p>
          <a:p>
            <a:pPr marL="457200" lvl="0" indent="-323850" algn="l" rtl="0">
              <a:spcBef>
                <a:spcPts val="0"/>
              </a:spcBef>
              <a:spcAft>
                <a:spcPts val="0"/>
              </a:spcAft>
              <a:buSzPts val="1500"/>
              <a:buChar char="-"/>
            </a:pPr>
            <a:r>
              <a:rPr lang="en" sz="1500"/>
              <a:t>Create a calendar for next year with your anticipated events and leadership application cycle</a:t>
            </a:r>
            <a:endParaRPr sz="1500"/>
          </a:p>
          <a:p>
            <a:pPr marL="457200" lvl="0" indent="-323850" algn="l" rtl="0">
              <a:spcBef>
                <a:spcPts val="0"/>
              </a:spcBef>
              <a:spcAft>
                <a:spcPts val="0"/>
              </a:spcAft>
              <a:buSzPts val="1500"/>
              <a:buChar char="-"/>
            </a:pPr>
            <a:r>
              <a:rPr lang="en" sz="1500"/>
              <a:t>&amp; Make sure your infrastructure is primed for organized, timely communication.</a:t>
            </a:r>
            <a:endParaRPr sz="1500"/>
          </a:p>
        </p:txBody>
      </p:sp>
    </p:spTree>
    <p:extLst>
      <p:ext uri="{BB962C8B-B14F-4D97-AF65-F5344CB8AC3E}">
        <p14:creationId xmlns:p14="http://schemas.microsoft.com/office/powerpoint/2010/main" val="20557297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1"/>
        <p:cNvGrpSpPr/>
        <p:nvPr/>
      </p:nvGrpSpPr>
      <p:grpSpPr>
        <a:xfrm>
          <a:off x="0" y="0"/>
          <a:ext cx="0" cy="0"/>
          <a:chOff x="0" y="0"/>
          <a:chExt cx="0" cy="0"/>
        </a:xfrm>
      </p:grpSpPr>
      <p:sp>
        <p:nvSpPr>
          <p:cNvPr id="442" name="Google Shape;442;g212bbdfcb70_0_83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3" name="Google Shape;443;g212bbdfcb70_0_8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400"/>
              <a:t>Thank you all so much for attending tonight, we will see you back on the 19th!</a:t>
            </a:r>
            <a:endParaRPr sz="1400"/>
          </a:p>
          <a:p>
            <a:pPr marL="0" lvl="0" indent="0" algn="l" rtl="0">
              <a:spcBef>
                <a:spcPts val="0"/>
              </a:spcBef>
              <a:spcAft>
                <a:spcPts val="0"/>
              </a:spcAft>
              <a:buNone/>
            </a:pPr>
            <a:endParaRPr sz="1400"/>
          </a:p>
          <a:p>
            <a:pPr marL="0" lvl="0" indent="0" algn="l" rtl="0">
              <a:spcBef>
                <a:spcPts val="0"/>
              </a:spcBef>
              <a:spcAft>
                <a:spcPts val="0"/>
              </a:spcAft>
              <a:buNone/>
            </a:pPr>
            <a:r>
              <a:rPr lang="en" sz="1400"/>
              <a:t>(FEEDBACK if there is time):</a:t>
            </a:r>
            <a:endParaRPr sz="1400"/>
          </a:p>
          <a:p>
            <a:pPr marL="457200" lvl="0" indent="-317500" algn="l" rtl="0">
              <a:spcBef>
                <a:spcPts val="0"/>
              </a:spcBef>
              <a:spcAft>
                <a:spcPts val="0"/>
              </a:spcAft>
              <a:buSzPts val="1400"/>
              <a:buChar char="-"/>
            </a:pPr>
            <a:r>
              <a:rPr lang="en" sz="1400"/>
              <a:t>Went well:</a:t>
            </a:r>
            <a:endParaRPr sz="1400"/>
          </a:p>
          <a:p>
            <a:pPr marL="457200" lvl="0" indent="-317500" algn="l" rtl="0">
              <a:spcBef>
                <a:spcPts val="0"/>
              </a:spcBef>
              <a:spcAft>
                <a:spcPts val="0"/>
              </a:spcAft>
              <a:buSzPts val="1400"/>
              <a:buChar char="-"/>
            </a:pPr>
            <a:r>
              <a:rPr lang="en" sz="1400"/>
              <a:t>You Learned:</a:t>
            </a:r>
            <a:endParaRPr sz="1400"/>
          </a:p>
          <a:p>
            <a:pPr marL="457200" lvl="0" indent="-317500" algn="l" rtl="0">
              <a:spcBef>
                <a:spcPts val="0"/>
              </a:spcBef>
              <a:spcAft>
                <a:spcPts val="0"/>
              </a:spcAft>
              <a:buSzPts val="1400"/>
              <a:buChar char="-"/>
            </a:pPr>
            <a:r>
              <a:rPr lang="en" sz="1400"/>
              <a:t>Could be improved upon:</a:t>
            </a:r>
            <a:endParaRPr sz="1400"/>
          </a:p>
        </p:txBody>
      </p:sp>
    </p:spTree>
    <p:extLst>
      <p:ext uri="{BB962C8B-B14F-4D97-AF65-F5344CB8AC3E}">
        <p14:creationId xmlns:p14="http://schemas.microsoft.com/office/powerpoint/2010/main" val="1932591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212bbdfcb70_0_59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212bbdfcb70_0_5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600"/>
              <a:t>And this is a brief overview of the Agenda for today, just to let you all know we will have two breakout rooms today and have another homework assignment due for the next session</a:t>
            </a:r>
            <a:endParaRPr sz="1600"/>
          </a:p>
        </p:txBody>
      </p:sp>
    </p:spTree>
    <p:extLst>
      <p:ext uri="{BB962C8B-B14F-4D97-AF65-F5344CB8AC3E}">
        <p14:creationId xmlns:p14="http://schemas.microsoft.com/office/powerpoint/2010/main" val="333555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212bbdfcb70_0_58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212bbdfcb70_0_5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600"/>
              <a:t>But first, and this might be a bit simplistic, but I have a question for you all, you can either unmute or type in chat, but why are chapters important for our movement, as opposed to having everything come from the National Team? </a:t>
            </a:r>
            <a:endParaRPr sz="1600"/>
          </a:p>
          <a:p>
            <a:pPr marL="0" lvl="0" indent="0" algn="l" rtl="0">
              <a:spcBef>
                <a:spcPts val="0"/>
              </a:spcBef>
              <a:spcAft>
                <a:spcPts val="0"/>
              </a:spcAft>
              <a:buNone/>
            </a:pPr>
            <a:endParaRPr sz="1600"/>
          </a:p>
          <a:p>
            <a:pPr marL="457200" lvl="0" indent="-330200" algn="l" rtl="0">
              <a:spcBef>
                <a:spcPts val="0"/>
              </a:spcBef>
              <a:spcAft>
                <a:spcPts val="0"/>
              </a:spcAft>
              <a:buSzPts val="1600"/>
              <a:buChar char="-"/>
            </a:pPr>
            <a:r>
              <a:rPr lang="en" sz="1600"/>
              <a:t>Grassroots effort, We could not get anything done without you</a:t>
            </a:r>
            <a:endParaRPr sz="1600"/>
          </a:p>
          <a:p>
            <a:pPr marL="457200" lvl="0" indent="-330200" algn="l" rtl="0">
              <a:spcBef>
                <a:spcPts val="0"/>
              </a:spcBef>
              <a:spcAft>
                <a:spcPts val="0"/>
              </a:spcAft>
              <a:buSzPts val="1600"/>
              <a:buChar char="-"/>
            </a:pPr>
            <a:r>
              <a:rPr lang="en" sz="1600"/>
              <a:t>Bring more people into our movement with local organizers</a:t>
            </a:r>
            <a:endParaRPr sz="1600"/>
          </a:p>
          <a:p>
            <a:pPr marL="914400" lvl="1" indent="-330200" algn="l" rtl="0">
              <a:spcBef>
                <a:spcPts val="0"/>
              </a:spcBef>
              <a:spcAft>
                <a:spcPts val="0"/>
              </a:spcAft>
              <a:buSzPts val="1600"/>
              <a:buChar char="-"/>
            </a:pPr>
            <a:r>
              <a:rPr lang="en" sz="1600"/>
              <a:t>More leadership opportunities, incentive for others to join</a:t>
            </a:r>
            <a:endParaRPr sz="1600"/>
          </a:p>
          <a:p>
            <a:pPr marL="457200" lvl="0" indent="-330200" algn="l" rtl="0">
              <a:spcBef>
                <a:spcPts val="0"/>
              </a:spcBef>
              <a:spcAft>
                <a:spcPts val="0"/>
              </a:spcAft>
              <a:buSzPts val="1600"/>
              <a:buChar char="-"/>
            </a:pPr>
            <a:r>
              <a:rPr lang="en" sz="1600"/>
              <a:t>Also can bring a tangible benefit to your local community</a:t>
            </a:r>
            <a:endParaRPr sz="1600"/>
          </a:p>
          <a:p>
            <a:pPr marL="457200" lvl="0" indent="-330200" algn="l" rtl="0">
              <a:spcBef>
                <a:spcPts val="0"/>
              </a:spcBef>
              <a:spcAft>
                <a:spcPts val="0"/>
              </a:spcAft>
              <a:buSzPts val="1600"/>
              <a:buChar char="-"/>
            </a:pPr>
            <a:r>
              <a:rPr lang="en" sz="1600"/>
              <a:t>Build an actual community of like-minded students or physicians</a:t>
            </a:r>
            <a:endParaRPr sz="1600"/>
          </a:p>
          <a:p>
            <a:pPr marL="457200" lvl="0" indent="-330200" algn="l" rtl="0">
              <a:spcBef>
                <a:spcPts val="0"/>
              </a:spcBef>
              <a:spcAft>
                <a:spcPts val="0"/>
              </a:spcAft>
              <a:buSzPts val="1600"/>
              <a:buChar char="-"/>
            </a:pPr>
            <a:r>
              <a:rPr lang="en" sz="1600"/>
              <a:t>In short, without dozens to hundreds of active chapters, all building power and changing minds, we won’t get Medicare for All</a:t>
            </a:r>
            <a:endParaRPr sz="1600"/>
          </a:p>
        </p:txBody>
      </p:sp>
    </p:spTree>
    <p:extLst>
      <p:ext uri="{BB962C8B-B14F-4D97-AF65-F5344CB8AC3E}">
        <p14:creationId xmlns:p14="http://schemas.microsoft.com/office/powerpoint/2010/main" val="1130431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212bbdfcb70_0_59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212bbdfcb70_0_5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400"/>
              <a:t>So I think you all signed up for this training because you are either starting a chapter or in a position of leadership, and hoping to find out how you can make you and your team more effective in advocating for single payer. Since I did not have a background in labor organizing before I started my SNaHP chapter, I used my background in global health to guide our chapter’s formation, so this training is based off of a Harvard professor’s guide to creating long-lasting global health projects, which I think is pretty similar to the task of creating a SNaHP or PNHP chapter. </a:t>
            </a:r>
            <a:endParaRPr sz="1400"/>
          </a:p>
          <a:p>
            <a:pPr marL="0" lvl="0" indent="0" algn="l" rtl="0">
              <a:spcBef>
                <a:spcPts val="0"/>
              </a:spcBef>
              <a:spcAft>
                <a:spcPts val="0"/>
              </a:spcAft>
              <a:buNone/>
            </a:pPr>
            <a:endParaRPr sz="1400"/>
          </a:p>
          <a:p>
            <a:pPr marL="0" lvl="0" indent="0" algn="l" rtl="0">
              <a:spcBef>
                <a:spcPts val="0"/>
              </a:spcBef>
              <a:spcAft>
                <a:spcPts val="0"/>
              </a:spcAft>
              <a:buNone/>
            </a:pPr>
            <a:r>
              <a:rPr lang="en" sz="1400"/>
              <a:t>The question being, how do you build the foundation for a chapter to last years after you have moved on? Well, if you follow these 8 steps in order, you’ll be well on your way to crafting a successful chapter.</a:t>
            </a:r>
            <a:endParaRPr sz="1400"/>
          </a:p>
          <a:p>
            <a:pPr marL="0" lvl="0" indent="0" algn="l" rtl="0">
              <a:spcBef>
                <a:spcPts val="0"/>
              </a:spcBef>
              <a:spcAft>
                <a:spcPts val="0"/>
              </a:spcAft>
              <a:buNone/>
            </a:pPr>
            <a:endParaRPr sz="1400"/>
          </a:p>
          <a:p>
            <a:pPr marL="0" lvl="0" indent="0" algn="l" rtl="0">
              <a:spcBef>
                <a:spcPts val="0"/>
              </a:spcBef>
              <a:spcAft>
                <a:spcPts val="0"/>
              </a:spcAft>
              <a:buNone/>
            </a:pPr>
            <a:r>
              <a:rPr lang="en" sz="1400"/>
              <a:t>*CLICK* Step 1 is Establish a Sense of Urgency, or convince others of the importance of single payer</a:t>
            </a:r>
            <a:endParaRPr sz="1400"/>
          </a:p>
          <a:p>
            <a:pPr marL="0" lvl="0" indent="0" algn="l" rtl="0">
              <a:spcBef>
                <a:spcPts val="0"/>
              </a:spcBef>
              <a:spcAft>
                <a:spcPts val="0"/>
              </a:spcAft>
              <a:buNone/>
            </a:pPr>
            <a:r>
              <a:rPr lang="en" sz="1400"/>
              <a:t>*CLICK* Step 2 is creating a Guiding Coalition of influential, motivated allies to support your cause</a:t>
            </a:r>
            <a:endParaRPr sz="1400"/>
          </a:p>
          <a:p>
            <a:pPr marL="0" lvl="0" indent="0" algn="l" rtl="0">
              <a:spcBef>
                <a:spcPts val="0"/>
              </a:spcBef>
              <a:spcAft>
                <a:spcPts val="0"/>
              </a:spcAft>
              <a:buNone/>
            </a:pPr>
            <a:r>
              <a:rPr lang="en" sz="1400"/>
              <a:t>*CLICK* 3 is to develop a vision &amp; strategy with that guiding coalition</a:t>
            </a:r>
            <a:endParaRPr sz="1400"/>
          </a:p>
          <a:p>
            <a:pPr marL="0" lvl="0" indent="0" algn="l" rtl="0">
              <a:spcBef>
                <a:spcPts val="0"/>
              </a:spcBef>
              <a:spcAft>
                <a:spcPts val="0"/>
              </a:spcAft>
              <a:buNone/>
            </a:pPr>
            <a:r>
              <a:rPr lang="en" sz="1400"/>
              <a:t>*CLICK* 4 is to effectively communicate that vision and strategy to your broad base of members and others</a:t>
            </a:r>
            <a:endParaRPr sz="1400"/>
          </a:p>
          <a:p>
            <a:pPr marL="0" lvl="0" indent="0" algn="l" rtl="0">
              <a:spcBef>
                <a:spcPts val="0"/>
              </a:spcBef>
              <a:spcAft>
                <a:spcPts val="0"/>
              </a:spcAft>
              <a:buNone/>
            </a:pPr>
            <a:r>
              <a:rPr lang="en" sz="1400"/>
              <a:t>*CLICK* With that effective messaging, you’ll want to inspire others to take initiative on projects</a:t>
            </a:r>
            <a:endParaRPr sz="1400"/>
          </a:p>
          <a:p>
            <a:pPr marL="0" lvl="0" indent="0" algn="l" rtl="0">
              <a:spcBef>
                <a:spcPts val="0"/>
              </a:spcBef>
              <a:spcAft>
                <a:spcPts val="0"/>
              </a:spcAft>
              <a:buNone/>
            </a:pPr>
            <a:r>
              <a:rPr lang="en" sz="1400"/>
              <a:t>*CLICK* And this broad based action will then generate short term wins for your chapter. These short term wins will provide a lot of momentum for your group and encourage others to join</a:t>
            </a:r>
            <a:endParaRPr sz="1400"/>
          </a:p>
          <a:p>
            <a:pPr marL="0" lvl="0" indent="0" algn="l" rtl="0">
              <a:spcBef>
                <a:spcPts val="0"/>
              </a:spcBef>
              <a:spcAft>
                <a:spcPts val="0"/>
              </a:spcAft>
              <a:buNone/>
            </a:pPr>
            <a:r>
              <a:rPr lang="en" sz="1400"/>
              <a:t>*CLICK* While these wins will be great for sparks of momentum, your leadership team will want to stay focused on your long term goals and incorporate the momentum you gain into more impactful advocacy work going forward</a:t>
            </a:r>
            <a:endParaRPr sz="1400"/>
          </a:p>
          <a:p>
            <a:pPr marL="0" lvl="0" indent="0" algn="l" rtl="0">
              <a:spcBef>
                <a:spcPts val="0"/>
              </a:spcBef>
              <a:spcAft>
                <a:spcPts val="0"/>
              </a:spcAft>
              <a:buNone/>
            </a:pPr>
            <a:r>
              <a:rPr lang="en" sz="1400"/>
              <a:t>*CLICK* All while you do these steps, you’ll want to continuously reflect and learn from your work. Ask yourself what went well or what needs adapting, and make sure the leadership team who takes over after you is knowledgeable on how to improve upon what you built.</a:t>
            </a:r>
            <a:endParaRPr sz="1400"/>
          </a:p>
          <a:p>
            <a:pPr marL="0" lvl="0" indent="0" algn="l" rtl="0">
              <a:spcBef>
                <a:spcPts val="0"/>
              </a:spcBef>
              <a:spcAft>
                <a:spcPts val="0"/>
              </a:spcAft>
              <a:buNone/>
            </a:pPr>
            <a:endParaRPr sz="1400"/>
          </a:p>
          <a:p>
            <a:pPr marL="0" lvl="0" indent="0" algn="l" rtl="0">
              <a:spcBef>
                <a:spcPts val="0"/>
              </a:spcBef>
              <a:spcAft>
                <a:spcPts val="0"/>
              </a:spcAft>
              <a:buNone/>
            </a:pPr>
            <a:r>
              <a:rPr lang="en" sz="1400"/>
              <a:t>So I know this all seems a little abstract at the moment, but don’t worry we will go into each of these with a bit more detail. I will say that if you look at the first 3 points, “Establishing a Sense of Urgency”. “Creating a Guiding Coalition”, and “Developing a Vision &amp; Strategy”... </a:t>
            </a:r>
            <a:endParaRPr sz="1400"/>
          </a:p>
          <a:p>
            <a:pPr marL="0" lvl="0" indent="0" algn="l" rtl="0">
              <a:spcBef>
                <a:spcPts val="0"/>
              </a:spcBef>
              <a:spcAft>
                <a:spcPts val="0"/>
              </a:spcAft>
              <a:buNone/>
            </a:pPr>
            <a:r>
              <a:rPr lang="en" sz="1400"/>
              <a:t>*CLICK* You pretty much did those with your One on One Conversations and Mapping out your allies and supporters</a:t>
            </a:r>
            <a:endParaRPr sz="1400"/>
          </a:p>
          <a:p>
            <a:pPr marL="0" lvl="0" indent="0" algn="l" rtl="0">
              <a:spcBef>
                <a:spcPts val="0"/>
              </a:spcBef>
              <a:spcAft>
                <a:spcPts val="0"/>
              </a:spcAft>
              <a:buNone/>
            </a:pPr>
            <a:endParaRPr sz="1400"/>
          </a:p>
          <a:p>
            <a:pPr marL="0" lvl="0" indent="0" algn="l" rtl="0">
              <a:spcBef>
                <a:spcPts val="0"/>
              </a:spcBef>
              <a:spcAft>
                <a:spcPts val="0"/>
              </a:spcAft>
              <a:buNone/>
            </a:pPr>
            <a:r>
              <a:rPr lang="en" sz="1400"/>
              <a:t>Before we go into breakout rooms about your one on ones, I did want to share more about these first 3 points from a chapter-building perspective.</a:t>
            </a:r>
            <a:endParaRPr sz="1400"/>
          </a:p>
          <a:p>
            <a:pPr marL="0" lvl="0" indent="0" algn="l" rtl="0">
              <a:spcBef>
                <a:spcPts val="0"/>
              </a:spcBef>
              <a:spcAft>
                <a:spcPts val="0"/>
              </a:spcAft>
              <a:buNone/>
            </a:pPr>
            <a:endParaRPr sz="1400"/>
          </a:p>
          <a:p>
            <a:pPr marL="0" lvl="0" indent="0" algn="l" rtl="0">
              <a:spcBef>
                <a:spcPts val="0"/>
              </a:spcBef>
              <a:spcAft>
                <a:spcPts val="0"/>
              </a:spcAft>
              <a:buNone/>
            </a:pPr>
            <a:endParaRPr sz="1400"/>
          </a:p>
        </p:txBody>
      </p:sp>
    </p:spTree>
    <p:extLst>
      <p:ext uri="{BB962C8B-B14F-4D97-AF65-F5344CB8AC3E}">
        <p14:creationId xmlns:p14="http://schemas.microsoft.com/office/powerpoint/2010/main" val="15414176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212bbdfcb70_0_60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212bbdfcb70_0_6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 think it makes sense that the first step in getting people to join your chapter, is to tell them why single payer is needed. While it may be obvious to all of us on the call today, some medical students and physicians may have a privileged background or are aloof to the plight of most americans. So in addition to the one on one conversations you have with people, where you share some personal or patient experiences, your chapter should strive to educate more and more members of your institution through a variety of events on the gravity of the situation, and that we have a solution with single payer. In my first year, I made a habit of constantly texting my whole class about issues with insurance companies. I had a back-catalog of news stories about overpriced medications or people avoiding the treatment we were learning about, and I would share that with all of my class to constantly reinforce how prevalent this problem is. </a:t>
            </a:r>
            <a:endParaRPr/>
          </a:p>
          <a:p>
            <a:pPr marL="0" lvl="0" indent="0" algn="l" rtl="0">
              <a:spcBef>
                <a:spcPts val="0"/>
              </a:spcBef>
              <a:spcAft>
                <a:spcPts val="0"/>
              </a:spcAft>
              <a:buNone/>
            </a:pPr>
            <a:endParaRPr/>
          </a:p>
          <a:p>
            <a:pPr marL="0" lvl="0" indent="0" algn="l" rtl="0">
              <a:spcBef>
                <a:spcPts val="0"/>
              </a:spcBef>
              <a:spcAft>
                <a:spcPts val="0"/>
              </a:spcAft>
              <a:buNone/>
            </a:pPr>
            <a:r>
              <a:rPr lang="en"/>
              <a:t>Many medical schools already have lectures about healthcare disparities among marginalized communities, but I personally found that this same acknowledgement and education was not extended to economically disenfranchised Americans, and when 4 out of 10 Americans hold medical debt in the US, your chapter should strive to make this point of conversation the #1 issue discussed at your institution, and I want to clarify what I mean by that.</a:t>
            </a:r>
            <a:endParaRPr/>
          </a:p>
          <a:p>
            <a:pPr marL="0" lvl="0" indent="0" algn="l" rtl="0">
              <a:spcBef>
                <a:spcPts val="0"/>
              </a:spcBef>
              <a:spcAft>
                <a:spcPts val="0"/>
              </a:spcAft>
              <a:buNone/>
            </a:pPr>
            <a:endParaRPr/>
          </a:p>
          <a:p>
            <a:pPr marL="0" lvl="0" indent="0" algn="l" rtl="0">
              <a:spcBef>
                <a:spcPts val="0"/>
              </a:spcBef>
              <a:spcAft>
                <a:spcPts val="0"/>
              </a:spcAft>
              <a:buNone/>
            </a:pPr>
            <a:r>
              <a:rPr lang="en"/>
              <a:t>Healthcare costs already disproportionately affect people of color and members of the LGBTQ+ community, so these issues are linked; however liberal higher education institutions are very rarely open to discussing economic-based reform. My ask to all of you, is to add that class perspective to health care disparities.</a:t>
            </a:r>
            <a:endParaRPr/>
          </a:p>
          <a:p>
            <a:pPr marL="0" lvl="0" indent="0" algn="l" rtl="0">
              <a:spcBef>
                <a:spcPts val="0"/>
              </a:spcBef>
              <a:spcAft>
                <a:spcPts val="0"/>
              </a:spcAft>
              <a:buNone/>
            </a:pPr>
            <a:endParaRPr/>
          </a:p>
          <a:p>
            <a:pPr marL="0" lvl="0" indent="0" algn="l" rtl="0">
              <a:spcBef>
                <a:spcPts val="0"/>
              </a:spcBef>
              <a:spcAft>
                <a:spcPts val="0"/>
              </a:spcAft>
              <a:buNone/>
            </a:pPr>
            <a:r>
              <a:rPr lang="en"/>
              <a:t>So these event ideas listed here are hyperlinked to YouTube videos of the events we hosted at our chapter, if you want an idea of how that could look.</a:t>
            </a:r>
            <a:endParaRPr/>
          </a:p>
        </p:txBody>
      </p:sp>
    </p:spTree>
    <p:extLst>
      <p:ext uri="{BB962C8B-B14F-4D97-AF65-F5344CB8AC3E}">
        <p14:creationId xmlns:p14="http://schemas.microsoft.com/office/powerpoint/2010/main" val="15105375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212bbdfcb70_0_61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 name="Google Shape;140;g212bbdfcb70_0_6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700"/>
              <a:t>After you make a call to action at your university, you want to create a guiding coalition with people who can help your chapter grow.</a:t>
            </a:r>
            <a:endParaRPr sz="1700"/>
          </a:p>
          <a:p>
            <a:pPr marL="0" lvl="0" indent="0" algn="l" rtl="0">
              <a:spcBef>
                <a:spcPts val="0"/>
              </a:spcBef>
              <a:spcAft>
                <a:spcPts val="0"/>
              </a:spcAft>
              <a:buNone/>
            </a:pPr>
            <a:endParaRPr sz="1700"/>
          </a:p>
          <a:p>
            <a:pPr marL="0" lvl="0" indent="0" algn="l" rtl="0">
              <a:spcBef>
                <a:spcPts val="0"/>
              </a:spcBef>
              <a:spcAft>
                <a:spcPts val="0"/>
              </a:spcAft>
              <a:buNone/>
            </a:pPr>
            <a:r>
              <a:rPr lang="en" sz="1700"/>
              <a:t>So, I have another question for you all on the slide if you can type it in the chat or unmute, and it is about your mapping homework from the first session. </a:t>
            </a:r>
            <a:endParaRPr sz="1700"/>
          </a:p>
          <a:p>
            <a:pPr marL="457200" lvl="0" indent="-336550" algn="l" rtl="0">
              <a:spcBef>
                <a:spcPts val="0"/>
              </a:spcBef>
              <a:spcAft>
                <a:spcPts val="0"/>
              </a:spcAft>
              <a:buSzPts val="1700"/>
              <a:buAutoNum type="arabicPeriod"/>
            </a:pPr>
            <a:r>
              <a:rPr lang="en" sz="1700"/>
              <a:t>Who or what groups of people can you reach out to to join your leadership team, which would be those Core organizers in the center of the bullseye?, and</a:t>
            </a:r>
            <a:endParaRPr sz="1700"/>
          </a:p>
          <a:p>
            <a:pPr marL="457200" lvl="0" indent="-336550" algn="l" rtl="0">
              <a:spcBef>
                <a:spcPts val="0"/>
              </a:spcBef>
              <a:spcAft>
                <a:spcPts val="0"/>
              </a:spcAft>
              <a:buSzPts val="1700"/>
              <a:buAutoNum type="arabicPeriod"/>
            </a:pPr>
            <a:r>
              <a:rPr lang="en" sz="1700"/>
              <a:t>Who or what groups of people can you call upon to support your chapter or become occasional activists?</a:t>
            </a:r>
            <a:endParaRPr sz="1700"/>
          </a:p>
          <a:p>
            <a:pPr marL="0" lvl="0" indent="0" algn="l" rtl="0">
              <a:spcBef>
                <a:spcPts val="0"/>
              </a:spcBef>
              <a:spcAft>
                <a:spcPts val="0"/>
              </a:spcAft>
              <a:buNone/>
            </a:pPr>
            <a:endParaRPr sz="1700"/>
          </a:p>
          <a:p>
            <a:pPr marL="457200" lvl="0" indent="-336550" algn="l" rtl="0">
              <a:spcBef>
                <a:spcPts val="0"/>
              </a:spcBef>
              <a:spcAft>
                <a:spcPts val="0"/>
              </a:spcAft>
              <a:buSzPts val="1700"/>
              <a:buChar char="-"/>
            </a:pPr>
            <a:r>
              <a:rPr lang="en" sz="1700"/>
              <a:t>Like-minded students or physicians</a:t>
            </a:r>
            <a:endParaRPr sz="1700"/>
          </a:p>
          <a:p>
            <a:pPr marL="457200" lvl="0" indent="-336550" algn="l" rtl="0">
              <a:spcBef>
                <a:spcPts val="0"/>
              </a:spcBef>
              <a:spcAft>
                <a:spcPts val="0"/>
              </a:spcAft>
              <a:buSzPts val="1700"/>
              <a:buChar char="-"/>
            </a:pPr>
            <a:r>
              <a:rPr lang="en" sz="1700"/>
              <a:t>People already involved in advocacy work</a:t>
            </a:r>
            <a:endParaRPr sz="1700"/>
          </a:p>
          <a:p>
            <a:pPr marL="457200" lvl="0" indent="-336550" algn="l" rtl="0">
              <a:spcBef>
                <a:spcPts val="0"/>
              </a:spcBef>
              <a:spcAft>
                <a:spcPts val="0"/>
              </a:spcAft>
              <a:buSzPts val="1700"/>
              <a:buChar char="-"/>
            </a:pPr>
            <a:r>
              <a:rPr lang="en" sz="1700"/>
              <a:t>Natural Leaders/ Charismatic/ Dedicated workers</a:t>
            </a:r>
            <a:endParaRPr sz="1700"/>
          </a:p>
          <a:p>
            <a:pPr marL="457200" lvl="0" indent="-336550" algn="l" rtl="0">
              <a:spcBef>
                <a:spcPts val="0"/>
              </a:spcBef>
              <a:spcAft>
                <a:spcPts val="0"/>
              </a:spcAft>
              <a:buSzPts val="1700"/>
              <a:buChar char="-"/>
            </a:pPr>
            <a:r>
              <a:rPr lang="en" sz="1700"/>
              <a:t>Try to get leaders from multiple friend groups, so they can organize their own friends.</a:t>
            </a:r>
            <a:endParaRPr sz="1700"/>
          </a:p>
          <a:p>
            <a:pPr marL="457200" lvl="0" indent="-336550" algn="l" rtl="0">
              <a:spcBef>
                <a:spcPts val="0"/>
              </a:spcBef>
              <a:spcAft>
                <a:spcPts val="0"/>
              </a:spcAft>
              <a:buSzPts val="1700"/>
              <a:buChar char="-"/>
            </a:pPr>
            <a:r>
              <a:rPr lang="en" sz="1700"/>
              <a:t>What about supportive allies?</a:t>
            </a:r>
            <a:endParaRPr sz="1700"/>
          </a:p>
          <a:p>
            <a:pPr marL="914400" lvl="1" indent="-336550" algn="l" rtl="0">
              <a:spcBef>
                <a:spcPts val="0"/>
              </a:spcBef>
              <a:spcAft>
                <a:spcPts val="0"/>
              </a:spcAft>
              <a:buSzPts val="1700"/>
              <a:buChar char="-"/>
            </a:pPr>
            <a:r>
              <a:rPr lang="en" sz="1700"/>
              <a:t>Faculty, departments? → We will get into that on the next slide</a:t>
            </a:r>
            <a:endParaRPr sz="1700"/>
          </a:p>
        </p:txBody>
      </p:sp>
    </p:spTree>
    <p:extLst>
      <p:ext uri="{BB962C8B-B14F-4D97-AF65-F5344CB8AC3E}">
        <p14:creationId xmlns:p14="http://schemas.microsoft.com/office/powerpoint/2010/main" val="522389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212bbdfcb70_0_87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212bbdfcb70_0_8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a:solidFill>
                  <a:schemeClr val="dk1"/>
                </a:solidFill>
              </a:rPr>
              <a:t>On the Mapping your relationships training, we had an example map for a hospital setting, so this time I wanted to highlight one for a medical school. This outlines who could be in your guiding coalition, whether they are a student or a faculty member.</a:t>
            </a:r>
            <a:endParaRPr sz="1200">
              <a:solidFill>
                <a:schemeClr val="dk1"/>
              </a:solidFill>
            </a:endParaRPr>
          </a:p>
          <a:p>
            <a:pPr marL="0" lvl="0" indent="0" algn="l" rtl="0">
              <a:spcBef>
                <a:spcPts val="0"/>
              </a:spcBef>
              <a:spcAft>
                <a:spcPts val="0"/>
              </a:spcAft>
              <a:buNone/>
            </a:pPr>
            <a:endParaRPr sz="1200">
              <a:solidFill>
                <a:schemeClr val="dk1"/>
              </a:solidFill>
            </a:endParaRPr>
          </a:p>
          <a:p>
            <a:pPr marL="0" lvl="0" indent="0" algn="l" rtl="0">
              <a:spcBef>
                <a:spcPts val="0"/>
              </a:spcBef>
              <a:spcAft>
                <a:spcPts val="0"/>
              </a:spcAft>
              <a:buClr>
                <a:schemeClr val="dk1"/>
              </a:buClr>
              <a:buSzPts val="1100"/>
              <a:buFont typeface="Arial"/>
              <a:buNone/>
            </a:pPr>
            <a:r>
              <a:rPr lang="en" sz="1200">
                <a:solidFill>
                  <a:schemeClr val="dk1"/>
                </a:solidFill>
              </a:rPr>
              <a:t>On the students side, it is an easy start to find students interested in advocacy by approaching students who are already members of the other medical society chapters at your school or other student government or social justice groups. Students who have or are pursuing their Master’s in Public Health are probably supportive and have additional education on health policy to support your chapter. </a:t>
            </a:r>
            <a:endParaRPr sz="1200">
              <a:solidFill>
                <a:schemeClr val="dk1"/>
              </a:solidFill>
            </a:endParaRPr>
          </a:p>
          <a:p>
            <a:pPr marL="0" lvl="0" indent="0" algn="l" rtl="0">
              <a:spcBef>
                <a:spcPts val="0"/>
              </a:spcBef>
              <a:spcAft>
                <a:spcPts val="0"/>
              </a:spcAft>
              <a:buClr>
                <a:schemeClr val="dk1"/>
              </a:buClr>
              <a:buSzPts val="1100"/>
              <a:buFont typeface="Arial"/>
              <a:buNone/>
            </a:pPr>
            <a:endParaRPr sz="1200">
              <a:solidFill>
                <a:schemeClr val="dk1"/>
              </a:solidFill>
            </a:endParaRPr>
          </a:p>
          <a:p>
            <a:pPr marL="0" lvl="0" indent="0" algn="l" rtl="0">
              <a:spcBef>
                <a:spcPts val="0"/>
              </a:spcBef>
              <a:spcAft>
                <a:spcPts val="0"/>
              </a:spcAft>
              <a:buClr>
                <a:schemeClr val="dk1"/>
              </a:buClr>
              <a:buSzPts val="1100"/>
              <a:buFont typeface="Arial"/>
              <a:buNone/>
            </a:pPr>
            <a:r>
              <a:rPr lang="en" sz="1200">
                <a:solidFill>
                  <a:schemeClr val="dk1"/>
                </a:solidFill>
              </a:rPr>
              <a:t>If you are in medical school, it is going to be the easiest to pull in other medical students, but don’t shy away from trying to reach out to other health professional students, undergrad students, or other graduate students.</a:t>
            </a:r>
            <a:endParaRPr sz="1200">
              <a:solidFill>
                <a:schemeClr val="dk1"/>
              </a:solidFill>
            </a:endParaRPr>
          </a:p>
          <a:p>
            <a:pPr marL="0" lvl="0" indent="0" algn="l" rtl="0">
              <a:spcBef>
                <a:spcPts val="0"/>
              </a:spcBef>
              <a:spcAft>
                <a:spcPts val="0"/>
              </a:spcAft>
              <a:buClr>
                <a:schemeClr val="dk1"/>
              </a:buClr>
              <a:buSzPts val="1100"/>
              <a:buFont typeface="Arial"/>
              <a:buNone/>
            </a:pPr>
            <a:endParaRPr sz="1200">
              <a:solidFill>
                <a:schemeClr val="dk1"/>
              </a:solidFill>
            </a:endParaRPr>
          </a:p>
          <a:p>
            <a:pPr marL="0" lvl="0" indent="0" algn="l" rtl="0">
              <a:spcBef>
                <a:spcPts val="0"/>
              </a:spcBef>
              <a:spcAft>
                <a:spcPts val="0"/>
              </a:spcAft>
              <a:buClr>
                <a:schemeClr val="dk1"/>
              </a:buClr>
              <a:buSzPts val="1100"/>
              <a:buFont typeface="Arial"/>
              <a:buNone/>
            </a:pPr>
            <a:r>
              <a:rPr lang="en" sz="1200">
                <a:solidFill>
                  <a:schemeClr val="dk1"/>
                </a:solidFill>
              </a:rPr>
              <a:t>Since Andy, our resident Union Organizer, is on the call. I’d be remiss if I did not mention that local graduate student or faculty unions would also be great allies.</a:t>
            </a:r>
            <a:endParaRPr sz="1200">
              <a:solidFill>
                <a:schemeClr val="dk1"/>
              </a:solidFill>
            </a:endParaRPr>
          </a:p>
          <a:p>
            <a:pPr marL="0" lvl="0" indent="0" algn="l" rtl="0">
              <a:spcBef>
                <a:spcPts val="0"/>
              </a:spcBef>
              <a:spcAft>
                <a:spcPts val="0"/>
              </a:spcAft>
              <a:buClr>
                <a:schemeClr val="dk1"/>
              </a:buClr>
              <a:buSzPts val="1100"/>
              <a:buFont typeface="Arial"/>
              <a:buNone/>
            </a:pPr>
            <a:endParaRPr sz="1200">
              <a:solidFill>
                <a:schemeClr val="dk1"/>
              </a:solidFill>
            </a:endParaRPr>
          </a:p>
          <a:p>
            <a:pPr marL="0" lvl="0" indent="0" algn="l" rtl="0">
              <a:spcBef>
                <a:spcPts val="0"/>
              </a:spcBef>
              <a:spcAft>
                <a:spcPts val="0"/>
              </a:spcAft>
              <a:buClr>
                <a:schemeClr val="dk1"/>
              </a:buClr>
              <a:buSzPts val="1100"/>
              <a:buFont typeface="Arial"/>
              <a:buNone/>
            </a:pPr>
            <a:r>
              <a:rPr lang="en" sz="1200">
                <a:solidFill>
                  <a:schemeClr val="dk1"/>
                </a:solidFill>
              </a:rPr>
              <a:t>On the Faculty side, one of the first steps of starting a student organization is finding a faculty advisor. The highest density of physicians at your school who would support single payer are going to be docs that are a part of the social justice, population health, or policy educational sessions of your curriculum, or are in specialties that interface with the uninsured the most, like Family Medicine, Psychiatry, Pediatrics, or other primary care specialties.</a:t>
            </a:r>
            <a:endParaRPr sz="1200">
              <a:solidFill>
                <a:schemeClr val="dk1"/>
              </a:solidFill>
            </a:endParaRPr>
          </a:p>
          <a:p>
            <a:pPr marL="0" lvl="0" indent="0" algn="l" rtl="0">
              <a:spcBef>
                <a:spcPts val="0"/>
              </a:spcBef>
              <a:spcAft>
                <a:spcPts val="0"/>
              </a:spcAft>
              <a:buClr>
                <a:schemeClr val="dk1"/>
              </a:buClr>
              <a:buSzPts val="1100"/>
              <a:buFont typeface="Arial"/>
              <a:buNone/>
            </a:pPr>
            <a:endParaRPr sz="1200">
              <a:solidFill>
                <a:schemeClr val="dk1"/>
              </a:solidFill>
            </a:endParaRPr>
          </a:p>
          <a:p>
            <a:pPr marL="0" lvl="0" indent="0" algn="l" rtl="0">
              <a:spcBef>
                <a:spcPts val="0"/>
              </a:spcBef>
              <a:spcAft>
                <a:spcPts val="0"/>
              </a:spcAft>
              <a:buClr>
                <a:schemeClr val="dk1"/>
              </a:buClr>
              <a:buSzPts val="1100"/>
              <a:buFont typeface="Arial"/>
              <a:buNone/>
            </a:pPr>
            <a:r>
              <a:rPr lang="en" sz="1200">
                <a:solidFill>
                  <a:schemeClr val="dk1"/>
                </a:solidFill>
              </a:rPr>
              <a:t>There are a few departments of your university that can really help your chapter flourish. Obviously your university’s Student Services, or the department that oversees student organizations, is your best resource to understand how to plan events, order food, run fundraisers, and figure out technical issues with your school’s software for student organizations. I have a habit of going into seeing one of the directors of our student services department at least once a month to ask questions about our chapter, and honestly it's just a tradition at this point.</a:t>
            </a:r>
            <a:endParaRPr sz="1200">
              <a:solidFill>
                <a:schemeClr val="dk1"/>
              </a:solidFill>
            </a:endParaRPr>
          </a:p>
          <a:p>
            <a:pPr marL="0" lvl="0" indent="0" algn="l" rtl="0">
              <a:spcBef>
                <a:spcPts val="0"/>
              </a:spcBef>
              <a:spcAft>
                <a:spcPts val="0"/>
              </a:spcAft>
              <a:buClr>
                <a:schemeClr val="dk1"/>
              </a:buClr>
              <a:buSzPts val="1100"/>
              <a:buFont typeface="Arial"/>
              <a:buNone/>
            </a:pPr>
            <a:endParaRPr sz="1200">
              <a:solidFill>
                <a:schemeClr val="dk1"/>
              </a:solidFill>
            </a:endParaRPr>
          </a:p>
          <a:p>
            <a:pPr marL="0" lvl="0" indent="0" algn="l" rtl="0">
              <a:spcBef>
                <a:spcPts val="0"/>
              </a:spcBef>
              <a:spcAft>
                <a:spcPts val="0"/>
              </a:spcAft>
              <a:buNone/>
            </a:pPr>
            <a:r>
              <a:rPr lang="en" sz="1200">
                <a:solidFill>
                  <a:schemeClr val="dk1"/>
                </a:solidFill>
              </a:rPr>
              <a:t>The Government Relations Department of your school, since every school has a lobbyist team, can help run educational sessions on how to talk with legislators, and the marketing and communications department can help set up your social media pages and help your team publish Op-Eds, since they have connections with people in media!</a:t>
            </a:r>
            <a:endParaRPr/>
          </a:p>
        </p:txBody>
      </p:sp>
    </p:spTree>
    <p:extLst>
      <p:ext uri="{BB962C8B-B14F-4D97-AF65-F5344CB8AC3E}">
        <p14:creationId xmlns:p14="http://schemas.microsoft.com/office/powerpoint/2010/main" val="18063517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212bbdfcb70_0_69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5" name="Google Shape;215;g212bbdfcb70_0_6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solidFill>
                  <a:schemeClr val="dk1"/>
                </a:solidFill>
              </a:rPr>
              <a:t>I wanted to provide some additional advice on how you could structure your leadership team. This is our Chapter’s leadership structure. This is by no means a requirement to replicate.</a:t>
            </a:r>
            <a:endParaRPr sz="1800">
              <a:solidFill>
                <a:schemeClr val="dk1"/>
              </a:solidFill>
            </a:endParaRPr>
          </a:p>
          <a:p>
            <a:pPr marL="0" lvl="0" indent="0" algn="l" rtl="0">
              <a:spcBef>
                <a:spcPts val="0"/>
              </a:spcBef>
              <a:spcAft>
                <a:spcPts val="0"/>
              </a:spcAft>
              <a:buClr>
                <a:schemeClr val="dk1"/>
              </a:buClr>
              <a:buSzPts val="1100"/>
              <a:buFont typeface="Arial"/>
              <a:buNone/>
            </a:pPr>
            <a:endParaRPr sz="1800">
              <a:solidFill>
                <a:schemeClr val="dk1"/>
              </a:solidFill>
            </a:endParaRPr>
          </a:p>
          <a:p>
            <a:pPr marL="0" lvl="0" indent="0" algn="l" rtl="0">
              <a:spcBef>
                <a:spcPts val="0"/>
              </a:spcBef>
              <a:spcAft>
                <a:spcPts val="0"/>
              </a:spcAft>
              <a:buClr>
                <a:schemeClr val="dk1"/>
              </a:buClr>
              <a:buSzPts val="1100"/>
              <a:buFont typeface="Arial"/>
              <a:buNone/>
            </a:pPr>
            <a:r>
              <a:rPr lang="en" sz="1800">
                <a:solidFill>
                  <a:schemeClr val="dk1"/>
                </a:solidFill>
              </a:rPr>
              <a:t>The main advice I wanted to give was to create 3-Tiers of leadership positions, with the Executive Board (in the gray and blue) at the top, The VPs are basically Co-Presidents that control a separate wing of the organization and oversee or work with their own Chair positions.</a:t>
            </a:r>
            <a:endParaRPr sz="1800">
              <a:solidFill>
                <a:schemeClr val="dk1"/>
              </a:solidFill>
            </a:endParaRPr>
          </a:p>
          <a:p>
            <a:pPr marL="0" lvl="0" indent="0" algn="l" rtl="0">
              <a:spcBef>
                <a:spcPts val="0"/>
              </a:spcBef>
              <a:spcAft>
                <a:spcPts val="0"/>
              </a:spcAft>
              <a:buClr>
                <a:schemeClr val="dk1"/>
              </a:buClr>
              <a:buSzPts val="1100"/>
              <a:buFont typeface="Arial"/>
              <a:buNone/>
            </a:pPr>
            <a:endParaRPr sz="1800">
              <a:solidFill>
                <a:schemeClr val="dk1"/>
              </a:solidFill>
            </a:endParaRPr>
          </a:p>
          <a:p>
            <a:pPr marL="0" lvl="0" indent="0" algn="l" rtl="0">
              <a:spcBef>
                <a:spcPts val="0"/>
              </a:spcBef>
              <a:spcAft>
                <a:spcPts val="0"/>
              </a:spcAft>
              <a:buClr>
                <a:schemeClr val="dk1"/>
              </a:buClr>
              <a:buSzPts val="1100"/>
              <a:buFont typeface="Arial"/>
              <a:buNone/>
            </a:pPr>
            <a:r>
              <a:rPr lang="en" sz="1800">
                <a:solidFill>
                  <a:schemeClr val="dk1"/>
                </a:solidFill>
              </a:rPr>
              <a:t>The Chairs are generally responsible for one specific type of event. Medical School is busy so giving each Chair a concrete task to complete will help keep the scope of your chapter large, while everyone does an achievable amount of work.</a:t>
            </a:r>
            <a:endParaRPr sz="1800">
              <a:solidFill>
                <a:schemeClr val="dk1"/>
              </a:solidFill>
            </a:endParaRPr>
          </a:p>
          <a:p>
            <a:pPr marL="0" lvl="0" indent="0" algn="l" rtl="0">
              <a:spcBef>
                <a:spcPts val="0"/>
              </a:spcBef>
              <a:spcAft>
                <a:spcPts val="0"/>
              </a:spcAft>
              <a:buClr>
                <a:schemeClr val="dk1"/>
              </a:buClr>
              <a:buSzPts val="1100"/>
              <a:buFont typeface="Arial"/>
              <a:buNone/>
            </a:pPr>
            <a:endParaRPr sz="1800">
              <a:solidFill>
                <a:schemeClr val="dk1"/>
              </a:solidFill>
            </a:endParaRPr>
          </a:p>
          <a:p>
            <a:pPr marL="0" lvl="0" indent="0" algn="l" rtl="0">
              <a:spcBef>
                <a:spcPts val="0"/>
              </a:spcBef>
              <a:spcAft>
                <a:spcPts val="0"/>
              </a:spcAft>
              <a:buClr>
                <a:schemeClr val="dk1"/>
              </a:buClr>
              <a:buSzPts val="1100"/>
              <a:buFont typeface="Arial"/>
              <a:buNone/>
            </a:pPr>
            <a:r>
              <a:rPr lang="en" sz="1800">
                <a:solidFill>
                  <a:schemeClr val="dk1"/>
                </a:solidFill>
              </a:rPr>
              <a:t>Then any member or leader can join a committee. Ours are listed on the left hand side. This helps cut down on how many emails we have to send out to the entire organization. Some people are not comfortable with political activism or care about healthcare policy, so they can still join a committee that mainly works on campus projects, like service work or fundraising. I’d recommend having no more than three committees.</a:t>
            </a:r>
            <a:endParaRPr/>
          </a:p>
        </p:txBody>
      </p:sp>
    </p:spTree>
    <p:extLst>
      <p:ext uri="{BB962C8B-B14F-4D97-AF65-F5344CB8AC3E}">
        <p14:creationId xmlns:p14="http://schemas.microsoft.com/office/powerpoint/2010/main" val="377158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 name="Google Shape;16;p2"/>
          <p:cNvSpPr txBox="1">
            <a:spLocks noGrp="1"/>
          </p:cNvSpPr>
          <p:nvPr>
            <p:ph type="ctrTitle"/>
          </p:nvPr>
        </p:nvSpPr>
        <p:spPr>
          <a:xfrm>
            <a:off x="598100" y="1775222"/>
            <a:ext cx="8222100" cy="8388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a:endParaRPr/>
          </a:p>
        </p:txBody>
      </p:sp>
      <p:sp>
        <p:nvSpPr>
          <p:cNvPr id="17" name="Google Shape;17;p2"/>
          <p:cNvSpPr txBox="1">
            <a:spLocks noGrp="1"/>
          </p:cNvSpPr>
          <p:nvPr>
            <p:ph type="subTitle" idx="1"/>
          </p:nvPr>
        </p:nvSpPr>
        <p:spPr>
          <a:xfrm>
            <a:off x="598088" y="2715913"/>
            <a:ext cx="8222100" cy="4329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a:endParaRPr/>
          </a:p>
        </p:txBody>
      </p:sp>
      <p:sp>
        <p:nvSpPr>
          <p:cNvPr id="18" name="Google Shape;18;p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69"/>
        <p:cNvGrpSpPr/>
        <p:nvPr/>
      </p:nvGrpSpPr>
      <p:grpSpPr>
        <a:xfrm>
          <a:off x="0" y="0"/>
          <a:ext cx="0" cy="0"/>
          <a:chOff x="0" y="0"/>
          <a:chExt cx="0" cy="0"/>
        </a:xfrm>
      </p:grpSpPr>
      <p:grpSp>
        <p:nvGrpSpPr>
          <p:cNvPr id="70" name="Google Shape;70;p11"/>
          <p:cNvGrpSpPr/>
          <p:nvPr/>
        </p:nvGrpSpPr>
        <p:grpSpPr>
          <a:xfrm>
            <a:off x="6098378" y="5"/>
            <a:ext cx="3045625" cy="2030570"/>
            <a:chOff x="6098378" y="5"/>
            <a:chExt cx="3045625" cy="2030570"/>
          </a:xfrm>
        </p:grpSpPr>
        <p:sp>
          <p:nvSpPr>
            <p:cNvPr id="71" name="Google Shape;71;p11"/>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11"/>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11"/>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1"/>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11"/>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6" name="Google Shape;76;p11"/>
          <p:cNvSpPr txBox="1">
            <a:spLocks noGrp="1"/>
          </p:cNvSpPr>
          <p:nvPr>
            <p:ph type="title" hasCustomPrompt="1"/>
          </p:nvPr>
        </p:nvSpPr>
        <p:spPr>
          <a:xfrm>
            <a:off x="311700" y="1256050"/>
            <a:ext cx="8520600" cy="2030700"/>
          </a:xfrm>
          <a:prstGeom prst="rect">
            <a:avLst/>
          </a:prstGeom>
        </p:spPr>
        <p:txBody>
          <a:bodyPr spcFirstLastPara="1" wrap="square" lIns="91425" tIns="91425" rIns="91425" bIns="91425" anchor="b" anchorCtr="0">
            <a:normAutofit/>
          </a:bodyPr>
          <a:lstStyle>
            <a:lvl1pPr lvl="0" algn="ctr">
              <a:spcBef>
                <a:spcPts val="0"/>
              </a:spcBef>
              <a:spcAft>
                <a:spcPts val="0"/>
              </a:spcAft>
              <a:buClr>
                <a:schemeClr val="lt1"/>
              </a:buClr>
              <a:buSzPts val="12000"/>
              <a:buNone/>
              <a:defRPr sz="12000">
                <a:solidFill>
                  <a:schemeClr val="lt1"/>
                </a:solidFill>
              </a:defRPr>
            </a:lvl1pPr>
            <a:lvl2pPr lvl="1" algn="ctr">
              <a:spcBef>
                <a:spcPts val="0"/>
              </a:spcBef>
              <a:spcAft>
                <a:spcPts val="0"/>
              </a:spcAft>
              <a:buClr>
                <a:schemeClr val="lt1"/>
              </a:buClr>
              <a:buSzPts val="12000"/>
              <a:buNone/>
              <a:defRPr sz="12000">
                <a:solidFill>
                  <a:schemeClr val="lt1"/>
                </a:solidFill>
              </a:defRPr>
            </a:lvl2pPr>
            <a:lvl3pPr lvl="2" algn="ctr">
              <a:spcBef>
                <a:spcPts val="0"/>
              </a:spcBef>
              <a:spcAft>
                <a:spcPts val="0"/>
              </a:spcAft>
              <a:buClr>
                <a:schemeClr val="lt1"/>
              </a:buClr>
              <a:buSzPts val="12000"/>
              <a:buNone/>
              <a:defRPr sz="12000">
                <a:solidFill>
                  <a:schemeClr val="lt1"/>
                </a:solidFill>
              </a:defRPr>
            </a:lvl3pPr>
            <a:lvl4pPr lvl="3" algn="ctr">
              <a:spcBef>
                <a:spcPts val="0"/>
              </a:spcBef>
              <a:spcAft>
                <a:spcPts val="0"/>
              </a:spcAft>
              <a:buClr>
                <a:schemeClr val="lt1"/>
              </a:buClr>
              <a:buSzPts val="12000"/>
              <a:buNone/>
              <a:defRPr sz="12000">
                <a:solidFill>
                  <a:schemeClr val="lt1"/>
                </a:solidFill>
              </a:defRPr>
            </a:lvl4pPr>
            <a:lvl5pPr lvl="4" algn="ctr">
              <a:spcBef>
                <a:spcPts val="0"/>
              </a:spcBef>
              <a:spcAft>
                <a:spcPts val="0"/>
              </a:spcAft>
              <a:buClr>
                <a:schemeClr val="lt1"/>
              </a:buClr>
              <a:buSzPts val="12000"/>
              <a:buNone/>
              <a:defRPr sz="12000">
                <a:solidFill>
                  <a:schemeClr val="lt1"/>
                </a:solidFill>
              </a:defRPr>
            </a:lvl5pPr>
            <a:lvl6pPr lvl="5" algn="ctr">
              <a:spcBef>
                <a:spcPts val="0"/>
              </a:spcBef>
              <a:spcAft>
                <a:spcPts val="0"/>
              </a:spcAft>
              <a:buClr>
                <a:schemeClr val="lt1"/>
              </a:buClr>
              <a:buSzPts val="12000"/>
              <a:buNone/>
              <a:defRPr sz="12000">
                <a:solidFill>
                  <a:schemeClr val="lt1"/>
                </a:solidFill>
              </a:defRPr>
            </a:lvl6pPr>
            <a:lvl7pPr lvl="6" algn="ctr">
              <a:spcBef>
                <a:spcPts val="0"/>
              </a:spcBef>
              <a:spcAft>
                <a:spcPts val="0"/>
              </a:spcAft>
              <a:buClr>
                <a:schemeClr val="lt1"/>
              </a:buClr>
              <a:buSzPts val="12000"/>
              <a:buNone/>
              <a:defRPr sz="12000">
                <a:solidFill>
                  <a:schemeClr val="lt1"/>
                </a:solidFill>
              </a:defRPr>
            </a:lvl7pPr>
            <a:lvl8pPr lvl="7" algn="ctr">
              <a:spcBef>
                <a:spcPts val="0"/>
              </a:spcBef>
              <a:spcAft>
                <a:spcPts val="0"/>
              </a:spcAft>
              <a:buClr>
                <a:schemeClr val="lt1"/>
              </a:buClr>
              <a:buSzPts val="12000"/>
              <a:buNone/>
              <a:defRPr sz="12000">
                <a:solidFill>
                  <a:schemeClr val="lt1"/>
                </a:solidFill>
              </a:defRPr>
            </a:lvl8pPr>
            <a:lvl9pPr lvl="8" algn="ctr">
              <a:spcBef>
                <a:spcPts val="0"/>
              </a:spcBef>
              <a:spcAft>
                <a:spcPts val="0"/>
              </a:spcAft>
              <a:buClr>
                <a:schemeClr val="lt1"/>
              </a:buClr>
              <a:buSzPts val="12000"/>
              <a:buNone/>
              <a:defRPr sz="12000">
                <a:solidFill>
                  <a:schemeClr val="lt1"/>
                </a:solidFill>
              </a:defRPr>
            </a:lvl9pPr>
          </a:lstStyle>
          <a:p>
            <a:r>
              <a:t>xx%</a:t>
            </a:r>
          </a:p>
        </p:txBody>
      </p:sp>
      <p:sp>
        <p:nvSpPr>
          <p:cNvPr id="77" name="Google Shape;77;p11"/>
          <p:cNvSpPr txBox="1">
            <a:spLocks noGrp="1"/>
          </p:cNvSpPr>
          <p:nvPr>
            <p:ph type="body" idx="1"/>
          </p:nvPr>
        </p:nvSpPr>
        <p:spPr>
          <a:xfrm>
            <a:off x="311700" y="3369225"/>
            <a:ext cx="8520600" cy="12819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Clr>
                <a:schemeClr val="lt1"/>
              </a:buClr>
              <a:buSzPts val="1800"/>
              <a:buChar char="●"/>
              <a:defRPr>
                <a:solidFill>
                  <a:schemeClr val="lt1"/>
                </a:solidFill>
              </a:defRPr>
            </a:lvl1pPr>
            <a:lvl2pPr marL="914400" lvl="1" indent="-317500" algn="ctr">
              <a:spcBef>
                <a:spcPts val="0"/>
              </a:spcBef>
              <a:spcAft>
                <a:spcPts val="0"/>
              </a:spcAft>
              <a:buClr>
                <a:schemeClr val="lt1"/>
              </a:buClr>
              <a:buSzPts val="1400"/>
              <a:buChar char="○"/>
              <a:defRPr>
                <a:solidFill>
                  <a:schemeClr val="lt1"/>
                </a:solidFill>
              </a:defRPr>
            </a:lvl2pPr>
            <a:lvl3pPr marL="1371600" lvl="2" indent="-317500" algn="ctr">
              <a:spcBef>
                <a:spcPts val="0"/>
              </a:spcBef>
              <a:spcAft>
                <a:spcPts val="0"/>
              </a:spcAft>
              <a:buClr>
                <a:schemeClr val="lt1"/>
              </a:buClr>
              <a:buSzPts val="1400"/>
              <a:buChar char="■"/>
              <a:defRPr>
                <a:solidFill>
                  <a:schemeClr val="lt1"/>
                </a:solidFill>
              </a:defRPr>
            </a:lvl3pPr>
            <a:lvl4pPr marL="1828800" lvl="3" indent="-317500" algn="ctr">
              <a:spcBef>
                <a:spcPts val="0"/>
              </a:spcBef>
              <a:spcAft>
                <a:spcPts val="0"/>
              </a:spcAft>
              <a:buClr>
                <a:schemeClr val="lt1"/>
              </a:buClr>
              <a:buSzPts val="1400"/>
              <a:buChar char="●"/>
              <a:defRPr>
                <a:solidFill>
                  <a:schemeClr val="lt1"/>
                </a:solidFill>
              </a:defRPr>
            </a:lvl4pPr>
            <a:lvl5pPr marL="2286000" lvl="4" indent="-317500" algn="ctr">
              <a:spcBef>
                <a:spcPts val="0"/>
              </a:spcBef>
              <a:spcAft>
                <a:spcPts val="0"/>
              </a:spcAft>
              <a:buClr>
                <a:schemeClr val="lt1"/>
              </a:buClr>
              <a:buSzPts val="1400"/>
              <a:buChar char="○"/>
              <a:defRPr>
                <a:solidFill>
                  <a:schemeClr val="lt1"/>
                </a:solidFill>
              </a:defRPr>
            </a:lvl5pPr>
            <a:lvl6pPr marL="2743200" lvl="5" indent="-317500" algn="ctr">
              <a:spcBef>
                <a:spcPts val="0"/>
              </a:spcBef>
              <a:spcAft>
                <a:spcPts val="0"/>
              </a:spcAft>
              <a:buClr>
                <a:schemeClr val="lt1"/>
              </a:buClr>
              <a:buSzPts val="1400"/>
              <a:buChar char="■"/>
              <a:defRPr>
                <a:solidFill>
                  <a:schemeClr val="lt1"/>
                </a:solidFill>
              </a:defRPr>
            </a:lvl6pPr>
            <a:lvl7pPr marL="3200400" lvl="6" indent="-317500" algn="ctr">
              <a:spcBef>
                <a:spcPts val="0"/>
              </a:spcBef>
              <a:spcAft>
                <a:spcPts val="0"/>
              </a:spcAft>
              <a:buClr>
                <a:schemeClr val="lt1"/>
              </a:buClr>
              <a:buSzPts val="1400"/>
              <a:buChar char="●"/>
              <a:defRPr>
                <a:solidFill>
                  <a:schemeClr val="lt1"/>
                </a:solidFill>
              </a:defRPr>
            </a:lvl7pPr>
            <a:lvl8pPr marL="3657600" lvl="7" indent="-317500" algn="ctr">
              <a:spcBef>
                <a:spcPts val="0"/>
              </a:spcBef>
              <a:spcAft>
                <a:spcPts val="0"/>
              </a:spcAft>
              <a:buClr>
                <a:schemeClr val="lt1"/>
              </a:buClr>
              <a:buSzPts val="1400"/>
              <a:buChar char="○"/>
              <a:defRPr>
                <a:solidFill>
                  <a:schemeClr val="lt1"/>
                </a:solidFill>
              </a:defRPr>
            </a:lvl8pPr>
            <a:lvl9pPr marL="4114800" lvl="8" indent="-317500" algn="ctr">
              <a:spcBef>
                <a:spcPts val="0"/>
              </a:spcBef>
              <a:spcAft>
                <a:spcPts val="0"/>
              </a:spcAft>
              <a:buClr>
                <a:schemeClr val="lt1"/>
              </a:buClr>
              <a:buSzPts val="1400"/>
              <a:buChar char="■"/>
              <a:defRPr>
                <a:solidFill>
                  <a:schemeClr val="lt1"/>
                </a:solidFill>
              </a:defRPr>
            </a:lvl9pPr>
          </a:lstStyle>
          <a:p>
            <a:endParaRPr/>
          </a:p>
        </p:txBody>
      </p:sp>
      <p:sp>
        <p:nvSpPr>
          <p:cNvPr id="78" name="Google Shape;78;p11"/>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9"/>
        <p:cNvGrpSpPr/>
        <p:nvPr/>
      </p:nvGrpSpPr>
      <p:grpSpPr>
        <a:xfrm>
          <a:off x="0" y="0"/>
          <a:ext cx="0" cy="0"/>
          <a:chOff x="0" y="0"/>
          <a:chExt cx="0" cy="0"/>
        </a:xfrm>
      </p:grpSpPr>
      <p:sp>
        <p:nvSpPr>
          <p:cNvPr id="80" name="Google Shape;80;p1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 name="Google Shape;26;p3"/>
          <p:cNvSpPr txBox="1">
            <a:spLocks noGrp="1"/>
          </p:cNvSpPr>
          <p:nvPr>
            <p:ph type="title"/>
          </p:nvPr>
        </p:nvSpPr>
        <p:spPr>
          <a:xfrm>
            <a:off x="598100" y="2152347"/>
            <a:ext cx="8222100" cy="838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a:endParaRPr/>
          </a:p>
        </p:txBody>
      </p:sp>
      <p:sp>
        <p:nvSpPr>
          <p:cNvPr id="27" name="Google Shape;27;p3"/>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8"/>
        <p:cNvGrpSpPr/>
        <p:nvPr/>
      </p:nvGrpSpPr>
      <p:grpSpPr>
        <a:xfrm>
          <a:off x="0" y="0"/>
          <a:ext cx="0" cy="0"/>
          <a:chOff x="0" y="0"/>
          <a:chExt cx="0" cy="0"/>
        </a:xfrm>
      </p:grpSpPr>
      <p:grpSp>
        <p:nvGrpSpPr>
          <p:cNvPr id="29" name="Google Shape;29;p4"/>
          <p:cNvGrpSpPr/>
          <p:nvPr/>
        </p:nvGrpSpPr>
        <p:grpSpPr>
          <a:xfrm>
            <a:off x="0" y="3903669"/>
            <a:ext cx="9144000" cy="1239925"/>
            <a:chOff x="0" y="3903669"/>
            <a:chExt cx="9144000" cy="1239925"/>
          </a:xfrm>
        </p:grpSpPr>
        <p:sp>
          <p:nvSpPr>
            <p:cNvPr id="30" name="Google Shape;30;p4"/>
            <p:cNvSpPr/>
            <p:nvPr/>
          </p:nvSpPr>
          <p:spPr>
            <a:xfrm>
              <a:off x="8154895" y="3903669"/>
              <a:ext cx="989100" cy="9879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4"/>
            <p:cNvSpPr/>
            <p:nvPr/>
          </p:nvSpPr>
          <p:spPr>
            <a:xfrm flipH="1">
              <a:off x="6181163" y="3903669"/>
              <a:ext cx="989100" cy="9879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4"/>
            <p:cNvSpPr/>
            <p:nvPr/>
          </p:nvSpPr>
          <p:spPr>
            <a:xfrm>
              <a:off x="7170274" y="3903669"/>
              <a:ext cx="989100" cy="9879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4"/>
            <p:cNvSpPr/>
            <p:nvPr/>
          </p:nvSpPr>
          <p:spPr>
            <a:xfrm rot="10800000">
              <a:off x="8154757" y="3903682"/>
              <a:ext cx="989100" cy="9879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4"/>
            <p:cNvSpPr/>
            <p:nvPr/>
          </p:nvSpPr>
          <p:spPr>
            <a:xfrm>
              <a:off x="0" y="4891594"/>
              <a:ext cx="9144000" cy="2520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 name="Google Shape;35;p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6" name="Google Shape;36;p4"/>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37" name="Google Shape;37;p4"/>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40" name="Google Shape;40;p5"/>
          <p:cNvSpPr txBox="1">
            <a:spLocks noGrp="1"/>
          </p:cNvSpPr>
          <p:nvPr>
            <p:ph type="body" idx="1"/>
          </p:nvPr>
        </p:nvSpPr>
        <p:spPr>
          <a:xfrm>
            <a:off x="311700" y="1229975"/>
            <a:ext cx="3999900" cy="3339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1" name="Google Shape;41;p5"/>
          <p:cNvSpPr txBox="1">
            <a:spLocks noGrp="1"/>
          </p:cNvSpPr>
          <p:nvPr>
            <p:ph type="body" idx="2"/>
          </p:nvPr>
        </p:nvSpPr>
        <p:spPr>
          <a:xfrm>
            <a:off x="4832400" y="1229975"/>
            <a:ext cx="3999900" cy="3339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2" name="Google Shape;42;p5"/>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3"/>
        <p:cNvGrpSpPr/>
        <p:nvPr/>
      </p:nvGrpSpPr>
      <p:grpSpPr>
        <a:xfrm>
          <a:off x="0" y="0"/>
          <a:ext cx="0" cy="0"/>
          <a:chOff x="0" y="0"/>
          <a:chExt cx="0" cy="0"/>
        </a:xfrm>
      </p:grpSpPr>
      <p:sp>
        <p:nvSpPr>
          <p:cNvPr id="44" name="Google Shape;44;p6"/>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45" name="Google Shape;45;p6"/>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6"/>
        <p:cNvGrpSpPr/>
        <p:nvPr/>
      </p:nvGrpSpPr>
      <p:grpSpPr>
        <a:xfrm>
          <a:off x="0" y="0"/>
          <a:ext cx="0" cy="0"/>
          <a:chOff x="0" y="0"/>
          <a:chExt cx="0" cy="0"/>
        </a:xfrm>
      </p:grpSpPr>
      <p:sp>
        <p:nvSpPr>
          <p:cNvPr id="47" name="Google Shape;47;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8" name="Google Shape;48;p7"/>
          <p:cNvSpPr txBox="1">
            <a:spLocks noGrp="1"/>
          </p:cNvSpPr>
          <p:nvPr>
            <p:ph type="body" idx="1"/>
          </p:nvPr>
        </p:nvSpPr>
        <p:spPr>
          <a:xfrm>
            <a:off x="311700" y="1465804"/>
            <a:ext cx="2808000" cy="31032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9" name="Google Shape;49;p7"/>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4"/>
        </a:solidFill>
        <a:effectLst/>
      </p:bgPr>
    </p:bg>
    <p:spTree>
      <p:nvGrpSpPr>
        <p:cNvPr id="1" name="Shape 50"/>
        <p:cNvGrpSpPr/>
        <p:nvPr/>
      </p:nvGrpSpPr>
      <p:grpSpPr>
        <a:xfrm>
          <a:off x="0" y="0"/>
          <a:ext cx="0" cy="0"/>
          <a:chOff x="0" y="0"/>
          <a:chExt cx="0" cy="0"/>
        </a:xfrm>
      </p:grpSpPr>
      <p:grpSp>
        <p:nvGrpSpPr>
          <p:cNvPr id="51" name="Google Shape;51;p8"/>
          <p:cNvGrpSpPr/>
          <p:nvPr/>
        </p:nvGrpSpPr>
        <p:grpSpPr>
          <a:xfrm>
            <a:off x="6098378" y="5"/>
            <a:ext cx="3045625" cy="2030570"/>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8"/>
            <p:cNvSpPr/>
            <p:nvPr/>
          </p:nvSpPr>
          <p:spPr>
            <a:xfrm flipH="1">
              <a:off x="7113463" y="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8"/>
            <p:cNvSpPr/>
            <p:nvPr/>
          </p:nvSpPr>
          <p:spPr>
            <a:xfrm rot="10800000" flipH="1">
              <a:off x="7113588" y="107"/>
              <a:ext cx="1015200" cy="10152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7" name="Google Shape;57;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58" name="Google Shape;58;p8"/>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9"/>
        <p:cNvGrpSpPr/>
        <p:nvPr/>
      </p:nvGrpSpPr>
      <p:grpSpPr>
        <a:xfrm>
          <a:off x="0" y="0"/>
          <a:ext cx="0" cy="0"/>
          <a:chOff x="0" y="0"/>
          <a:chExt cx="0" cy="0"/>
        </a:xfrm>
      </p:grpSpPr>
      <p:sp>
        <p:nvSpPr>
          <p:cNvPr id="60" name="Google Shape;60;p9"/>
          <p:cNvSpPr/>
          <p:nvPr/>
        </p:nvSpPr>
        <p:spPr>
          <a:xfrm>
            <a:off x="4572000" y="-17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61" name="Google Shape;61;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62" name="Google Shape;62;p9"/>
          <p:cNvSpPr txBox="1">
            <a:spLocks noGrp="1"/>
          </p:cNvSpPr>
          <p:nvPr>
            <p:ph type="title"/>
          </p:nvPr>
        </p:nvSpPr>
        <p:spPr>
          <a:xfrm>
            <a:off x="265500" y="1151100"/>
            <a:ext cx="4045200" cy="15645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63" name="Google Shape;63;p9"/>
          <p:cNvSpPr txBox="1">
            <a:spLocks noGrp="1"/>
          </p:cNvSpPr>
          <p:nvPr>
            <p:ph type="subTitle" idx="1"/>
          </p:nvPr>
        </p:nvSpPr>
        <p:spPr>
          <a:xfrm>
            <a:off x="265500" y="2769001"/>
            <a:ext cx="4045200" cy="12693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64" name="Google Shape;64;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65" name="Google Shape;65;p9"/>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66"/>
        <p:cNvGrpSpPr/>
        <p:nvPr/>
      </p:nvGrpSpPr>
      <p:grpSpPr>
        <a:xfrm>
          <a:off x="0" y="0"/>
          <a:ext cx="0" cy="0"/>
          <a:chOff x="0" y="0"/>
          <a:chExt cx="0" cy="0"/>
        </a:xfrm>
      </p:grpSpPr>
      <p:sp>
        <p:nvSpPr>
          <p:cNvPr id="67" name="Google Shape;67;p10"/>
          <p:cNvSpPr txBox="1">
            <a:spLocks noGrp="1"/>
          </p:cNvSpPr>
          <p:nvPr>
            <p:ph type="body" idx="1"/>
          </p:nvPr>
        </p:nvSpPr>
        <p:spPr>
          <a:xfrm>
            <a:off x="319500" y="4230575"/>
            <a:ext cx="5998800" cy="598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68" name="Google Shape;68;p10"/>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geometric">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10000"/>
            <a:ext cx="8520600" cy="6078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311700" y="1229875"/>
            <a:ext cx="8520600" cy="33390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marL="914400" lvl="1"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2pPr>
            <a:lvl3pPr marL="1371600" lvl="2"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3pPr>
            <a:lvl4pPr marL="1828800" lvl="3"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4pPr>
            <a:lvl5pPr marL="2286000" lvl="4"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5pPr>
            <a:lvl6pPr marL="2743200" lvl="5"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6pPr>
            <a:lvl7pPr marL="3200400" lvl="6"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7pPr>
            <a:lvl8pPr marL="3657600" lvl="7"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8pPr>
            <a:lvl9pPr marL="4114800" lvl="8"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460431" y="4651190"/>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1.png"/><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1.png"/><Relationship Id="rId5" Type="http://schemas.openxmlformats.org/officeDocument/2006/relationships/image" Target="../media/image2.png"/><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hyperlink" Target="https://www.medicare4allresolutions.org/is-a-local-resolution-already-underway-in-your-community/" TargetMode="External"/><Relationship Id="rId4" Type="http://schemas.openxmlformats.org/officeDocument/2006/relationships/hyperlink" Target="https://youtube.com/playlist?list=PLFi-jfF4khnYeiar57iwL2fkoeUw8qSwg" TargetMode="External"/><Relationship Id="rId5" Type="http://schemas.openxmlformats.org/officeDocument/2006/relationships/hyperlink" Target="https://www.news5cleveland.com/news/local-news/akron-canton-news/akron-leaders-set-aside-500-000-to-pay-off-residents-medical-debt" TargetMode="External"/><Relationship Id="rId6" Type="http://schemas.openxmlformats.org/officeDocument/2006/relationships/image" Target="../media/image1.png"/><Relationship Id="rId7" Type="http://schemas.openxmlformats.org/officeDocument/2006/relationships/image" Target="../media/image2.png"/><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hyperlink" Target="https://docs.google.com/presentation/d/1LW44JLrybzLl4xnm8hgoX-3mCKyKRDqJ/edit?usp=sharing&amp;ouid=111502307498311200558&amp;rtpof=true&amp;sd=true" TargetMode="External"/><Relationship Id="rId4" Type="http://schemas.openxmlformats.org/officeDocument/2006/relationships/hyperlink" Target="https://docs.google.com/document/d/1Zwg8EY1lh2ya3ckUV0f1Dj5HcYpB08Lt/edit?usp=sharing&amp;ouid=111502307498311200558&amp;rtpof=true&amp;sd=true" TargetMode="External"/><Relationship Id="rId5" Type="http://schemas.openxmlformats.org/officeDocument/2006/relationships/image" Target="../media/image1.png"/><Relationship Id="rId6" Type="http://schemas.openxmlformats.org/officeDocument/2006/relationships/image" Target="../media/image2.png"/><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hyperlink" Target="https://www.instagram.com/tv/CkzbNjoInyx/?igshid=YmMyMTA2M2Y=" TargetMode="External"/><Relationship Id="rId4" Type="http://schemas.openxmlformats.org/officeDocument/2006/relationships/image" Target="../media/image1.png"/><Relationship Id="rId5" Type="http://schemas.openxmlformats.org/officeDocument/2006/relationships/image" Target="../media/image2.png"/><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hyperlink" Target="https://youtube.com/playlist?list=PLFi-jfF4khnaoRGybCvIL-GLR-xld2evJ" TargetMode="External"/><Relationship Id="rId4" Type="http://schemas.openxmlformats.org/officeDocument/2006/relationships/hyperlink" Target="https://youtu.be/9HFuI-j7qGQ" TargetMode="External"/><Relationship Id="rId5" Type="http://schemas.openxmlformats.org/officeDocument/2006/relationships/hyperlink" Target="https://youtu.be/0yoGY3ZegQ8" TargetMode="External"/><Relationship Id="rId6" Type="http://schemas.openxmlformats.org/officeDocument/2006/relationships/hyperlink" Target="https://docs.google.com/presentation/d/1cgm40vNF_6rzSziwiMVuTgPY64gbemYh/edit?usp=sharing&amp;ouid=111502307498311200558&amp;rtpof=true&amp;sd=true" TargetMode="External"/><Relationship Id="rId7" Type="http://schemas.openxmlformats.org/officeDocument/2006/relationships/hyperlink" Target="https://docs.google.com/presentation/d/1dspmuNajvNRuN3BJMbpHf8QicgeQtJf1brij8wqw2KY/edit?usp=sharing" TargetMode="External"/><Relationship Id="rId8" Type="http://schemas.openxmlformats.org/officeDocument/2006/relationships/image" Target="../media/image1.png"/><Relationship Id="rId9" Type="http://schemas.openxmlformats.org/officeDocument/2006/relationships/image" Target="../media/image2.png"/><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hyperlink" Target="https://youtube.com/playlist?list=PLFi-jfF4khnaoRGybCvIL-GLR-xld2evJ" TargetMode="External"/><Relationship Id="rId4" Type="http://schemas.openxmlformats.org/officeDocument/2006/relationships/hyperlink" Target="https://youtu.be/9HFuI-j7qGQ" TargetMode="External"/><Relationship Id="rId5" Type="http://schemas.openxmlformats.org/officeDocument/2006/relationships/hyperlink" Target="https://youtu.be/0yoGY3ZegQ8" TargetMode="External"/><Relationship Id="rId6" Type="http://schemas.openxmlformats.org/officeDocument/2006/relationships/image" Target="../media/image1.png"/><Relationship Id="rId7" Type="http://schemas.openxmlformats.org/officeDocument/2006/relationships/image" Target="../media/image2.png"/><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1.png"/><Relationship Id="rId5" Type="http://schemas.openxmlformats.org/officeDocument/2006/relationships/image" Target="../media/image2.png"/><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1.png"/><Relationship Id="rId5" Type="http://schemas.openxmlformats.org/officeDocument/2006/relationships/image" Target="../media/image2.png"/><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3"/>
          <p:cNvSpPr txBox="1">
            <a:spLocks noGrp="1"/>
          </p:cNvSpPr>
          <p:nvPr>
            <p:ph type="ctrTitle"/>
          </p:nvPr>
        </p:nvSpPr>
        <p:spPr>
          <a:xfrm>
            <a:off x="598100" y="1775222"/>
            <a:ext cx="8222100" cy="838800"/>
          </a:xfrm>
          <a:prstGeom prst="rect">
            <a:avLst/>
          </a:prstGeom>
        </p:spPr>
        <p:txBody>
          <a:bodyPr spcFirstLastPara="1" wrap="square" lIns="91425" tIns="91425" rIns="91425" bIns="91425" anchor="b" anchorCtr="0">
            <a:normAutofit fontScale="90000"/>
          </a:bodyPr>
          <a:lstStyle/>
          <a:p>
            <a:pPr marL="0" lvl="0" indent="0" algn="l" rtl="0">
              <a:lnSpc>
                <a:spcPct val="115000"/>
              </a:lnSpc>
              <a:spcBef>
                <a:spcPts val="0"/>
              </a:spcBef>
              <a:spcAft>
                <a:spcPts val="0"/>
              </a:spcAft>
              <a:buClr>
                <a:schemeClr val="dk1"/>
              </a:buClr>
              <a:buSzPct val="45833"/>
              <a:buFont typeface="Arial"/>
              <a:buNone/>
            </a:pPr>
            <a:r>
              <a:rPr lang="en" sz="2400" b="1">
                <a:latin typeface="Gill Sans"/>
                <a:ea typeface="Gill Sans"/>
                <a:cs typeface="Gill Sans"/>
                <a:sym typeface="Gill Sans"/>
              </a:rPr>
              <a:t>Physicians for a National Health Program</a:t>
            </a:r>
            <a:endParaRPr sz="2400" b="1">
              <a:latin typeface="Gill Sans"/>
              <a:ea typeface="Gill Sans"/>
              <a:cs typeface="Gill Sans"/>
              <a:sym typeface="Gill Sans"/>
            </a:endParaRPr>
          </a:p>
          <a:p>
            <a:pPr marL="0" lvl="0" indent="0" algn="l" rtl="0">
              <a:lnSpc>
                <a:spcPct val="115000"/>
              </a:lnSpc>
              <a:spcBef>
                <a:spcPts val="0"/>
              </a:spcBef>
              <a:spcAft>
                <a:spcPts val="0"/>
              </a:spcAft>
              <a:buClr>
                <a:schemeClr val="dk1"/>
              </a:buClr>
              <a:buSzPct val="45833"/>
              <a:buFont typeface="Arial"/>
              <a:buNone/>
            </a:pPr>
            <a:endParaRPr sz="2400" b="1">
              <a:latin typeface="Gill Sans"/>
              <a:ea typeface="Gill Sans"/>
              <a:cs typeface="Gill Sans"/>
              <a:sym typeface="Gill Sans"/>
            </a:endParaRPr>
          </a:p>
          <a:p>
            <a:pPr marL="0" lvl="0" indent="0" algn="l" rtl="0">
              <a:lnSpc>
                <a:spcPct val="115000"/>
              </a:lnSpc>
              <a:spcBef>
                <a:spcPts val="0"/>
              </a:spcBef>
              <a:spcAft>
                <a:spcPts val="0"/>
              </a:spcAft>
              <a:buClr>
                <a:schemeClr val="dk1"/>
              </a:buClr>
              <a:buSzPct val="45833"/>
              <a:buFont typeface="Arial"/>
              <a:buNone/>
            </a:pPr>
            <a:r>
              <a:rPr lang="en" sz="2400" b="1">
                <a:latin typeface="Gill Sans"/>
                <a:ea typeface="Gill Sans"/>
                <a:cs typeface="Gill Sans"/>
                <a:sym typeface="Gill Sans"/>
              </a:rPr>
              <a:t>Transformational Organizer Training</a:t>
            </a:r>
            <a:endParaRPr sz="2400" b="1">
              <a:latin typeface="Gill Sans"/>
              <a:ea typeface="Gill Sans"/>
              <a:cs typeface="Gill Sans"/>
              <a:sym typeface="Gill Sans"/>
            </a:endParaRPr>
          </a:p>
          <a:p>
            <a:pPr marL="0" lvl="0" indent="0" algn="l" rtl="0">
              <a:lnSpc>
                <a:spcPct val="115000"/>
              </a:lnSpc>
              <a:spcBef>
                <a:spcPts val="0"/>
              </a:spcBef>
              <a:spcAft>
                <a:spcPts val="0"/>
              </a:spcAft>
              <a:buNone/>
            </a:pPr>
            <a:r>
              <a:rPr lang="en" sz="2400" b="1">
                <a:solidFill>
                  <a:schemeClr val="accent5"/>
                </a:solidFill>
                <a:latin typeface="Gill Sans"/>
                <a:ea typeface="Gill Sans"/>
                <a:cs typeface="Gill Sans"/>
                <a:sym typeface="Gill Sans"/>
              </a:rPr>
              <a:t>Chapter Building: Infrastructure &amp; Vision</a:t>
            </a:r>
            <a:endParaRPr sz="6100">
              <a:solidFill>
                <a:schemeClr val="accent5"/>
              </a:solidFill>
            </a:endParaRPr>
          </a:p>
        </p:txBody>
      </p:sp>
      <p:sp>
        <p:nvSpPr>
          <p:cNvPr id="86" name="Google Shape;86;p13"/>
          <p:cNvSpPr txBox="1">
            <a:spLocks noGrp="1"/>
          </p:cNvSpPr>
          <p:nvPr>
            <p:ph type="subTitle" idx="1"/>
          </p:nvPr>
        </p:nvSpPr>
        <p:spPr>
          <a:xfrm>
            <a:off x="311700" y="3195100"/>
            <a:ext cx="8520600" cy="4317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en" sz="1700"/>
              <a:t>Trainers: Michael Massey, Andy Hyatt, Lori Clark</a:t>
            </a:r>
            <a:endParaRPr sz="1700"/>
          </a:p>
        </p:txBody>
      </p:sp>
      <p:sp>
        <p:nvSpPr>
          <p:cNvPr id="87" name="Google Shape;87;p13"/>
          <p:cNvSpPr/>
          <p:nvPr/>
        </p:nvSpPr>
        <p:spPr>
          <a:xfrm>
            <a:off x="0" y="4517100"/>
            <a:ext cx="9144000" cy="62640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8" name="Google Shape;88;p13"/>
          <p:cNvSpPr txBox="1"/>
          <p:nvPr/>
        </p:nvSpPr>
        <p:spPr>
          <a:xfrm>
            <a:off x="2416975" y="4504450"/>
            <a:ext cx="38439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b="1" u="sng">
                <a:solidFill>
                  <a:schemeClr val="accent4"/>
                </a:solidFill>
              </a:rPr>
              <a:t>Remember to record the Zoom Call!!</a:t>
            </a:r>
            <a:endParaRPr sz="1600" b="1" u="sng">
              <a:solidFill>
                <a:schemeClr val="accent4"/>
              </a:solidFill>
            </a:endParaRPr>
          </a:p>
        </p:txBody>
      </p:sp>
      <p:pic>
        <p:nvPicPr>
          <p:cNvPr id="89" name="Google Shape;89;p13"/>
          <p:cNvPicPr preferRelativeResize="0"/>
          <p:nvPr/>
        </p:nvPicPr>
        <p:blipFill rotWithShape="1">
          <a:blip r:embed="rId3">
            <a:alphaModFix/>
          </a:blip>
          <a:srcRect/>
          <a:stretch/>
        </p:blipFill>
        <p:spPr>
          <a:xfrm>
            <a:off x="19050" y="4516175"/>
            <a:ext cx="2023381" cy="607800"/>
          </a:xfrm>
          <a:prstGeom prst="rect">
            <a:avLst/>
          </a:prstGeom>
          <a:noFill/>
          <a:ln>
            <a:noFill/>
          </a:ln>
        </p:spPr>
      </p:pic>
      <p:pic>
        <p:nvPicPr>
          <p:cNvPr id="90" name="Google Shape;90;p13"/>
          <p:cNvPicPr preferRelativeResize="0"/>
          <p:nvPr/>
        </p:nvPicPr>
        <p:blipFill rotWithShape="1">
          <a:blip r:embed="rId4">
            <a:alphaModFix/>
          </a:blip>
          <a:srcRect/>
          <a:stretch/>
        </p:blipFill>
        <p:spPr>
          <a:xfrm>
            <a:off x="6529464" y="4516175"/>
            <a:ext cx="2593260" cy="6078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22"/>
          <p:cNvSpPr txBox="1">
            <a:spLocks noGrp="1"/>
          </p:cNvSpPr>
          <p:nvPr>
            <p:ph type="title"/>
          </p:nvPr>
        </p:nvSpPr>
        <p:spPr>
          <a:xfrm>
            <a:off x="311700" y="29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2 (Continued). Benefits of a 3-Tiered Leadership Model</a:t>
            </a:r>
            <a:endParaRPr/>
          </a:p>
        </p:txBody>
      </p:sp>
      <p:sp>
        <p:nvSpPr>
          <p:cNvPr id="228" name="Google Shape;228;p22"/>
          <p:cNvSpPr/>
          <p:nvPr/>
        </p:nvSpPr>
        <p:spPr>
          <a:xfrm>
            <a:off x="0" y="4517100"/>
            <a:ext cx="9144000" cy="62640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229" name="Google Shape;229;p22"/>
          <p:cNvPicPr preferRelativeResize="0"/>
          <p:nvPr/>
        </p:nvPicPr>
        <p:blipFill rotWithShape="1">
          <a:blip r:embed="rId3">
            <a:alphaModFix/>
          </a:blip>
          <a:srcRect/>
          <a:stretch/>
        </p:blipFill>
        <p:spPr>
          <a:xfrm>
            <a:off x="6424825" y="4491638"/>
            <a:ext cx="2697889" cy="632325"/>
          </a:xfrm>
          <a:prstGeom prst="rect">
            <a:avLst/>
          </a:prstGeom>
          <a:noFill/>
          <a:ln>
            <a:noFill/>
          </a:ln>
        </p:spPr>
      </p:pic>
      <p:grpSp>
        <p:nvGrpSpPr>
          <p:cNvPr id="230" name="Google Shape;230;p22"/>
          <p:cNvGrpSpPr/>
          <p:nvPr/>
        </p:nvGrpSpPr>
        <p:grpSpPr>
          <a:xfrm>
            <a:off x="247" y="576597"/>
            <a:ext cx="2323269" cy="2745797"/>
            <a:chOff x="571537" y="1957150"/>
            <a:chExt cx="1755000" cy="1789376"/>
          </a:xfrm>
        </p:grpSpPr>
        <p:sp>
          <p:nvSpPr>
            <p:cNvPr id="231" name="Google Shape;231;p22"/>
            <p:cNvSpPr/>
            <p:nvPr/>
          </p:nvSpPr>
          <p:spPr>
            <a:xfrm>
              <a:off x="1151886" y="1957150"/>
              <a:ext cx="594300" cy="594300"/>
            </a:xfrm>
            <a:prstGeom prst="ellipse">
              <a:avLst/>
            </a:prstGeom>
            <a:noFill/>
            <a:ln w="38100" cap="flat" cmpd="sng">
              <a:solidFill>
                <a:schemeClr val="accent4"/>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solidFill>
                  <a:schemeClr val="dk2"/>
                </a:solidFill>
              </a:endParaRPr>
            </a:p>
          </p:txBody>
        </p:sp>
        <p:sp>
          <p:nvSpPr>
            <p:cNvPr id="232" name="Google Shape;232;p22"/>
            <p:cNvSpPr txBox="1"/>
            <p:nvPr/>
          </p:nvSpPr>
          <p:spPr>
            <a:xfrm>
              <a:off x="1230636" y="2118324"/>
              <a:ext cx="436800" cy="321000"/>
            </a:xfrm>
            <a:prstGeom prst="rect">
              <a:avLst/>
            </a:prstGeom>
            <a:noFill/>
            <a:ln>
              <a:noFill/>
            </a:ln>
          </p:spPr>
          <p:txBody>
            <a:bodyPr spcFirstLastPara="1" wrap="square" lIns="121900" tIns="121900" rIns="121900" bIns="121900" anchor="t" anchorCtr="0">
              <a:noAutofit/>
            </a:bodyPr>
            <a:lstStyle/>
            <a:p>
              <a:pPr marL="0" lvl="0" indent="0" algn="ctr" rtl="0">
                <a:lnSpc>
                  <a:spcPct val="115000"/>
                </a:lnSpc>
                <a:spcBef>
                  <a:spcPts val="0"/>
                </a:spcBef>
                <a:spcAft>
                  <a:spcPts val="2100"/>
                </a:spcAft>
                <a:buNone/>
              </a:pPr>
              <a:r>
                <a:rPr lang="en" sz="1100" b="1">
                  <a:solidFill>
                    <a:schemeClr val="dk2"/>
                  </a:solidFill>
                  <a:latin typeface="Roboto"/>
                  <a:ea typeface="Roboto"/>
                  <a:cs typeface="Roboto"/>
                  <a:sym typeface="Roboto"/>
                </a:rPr>
                <a:t>1</a:t>
              </a:r>
              <a:endParaRPr sz="1100" b="1">
                <a:solidFill>
                  <a:schemeClr val="dk2"/>
                </a:solidFill>
                <a:latin typeface="Roboto"/>
                <a:ea typeface="Roboto"/>
                <a:cs typeface="Roboto"/>
                <a:sym typeface="Roboto"/>
              </a:endParaRPr>
            </a:p>
          </p:txBody>
        </p:sp>
        <p:sp>
          <p:nvSpPr>
            <p:cNvPr id="233" name="Google Shape;233;p22"/>
            <p:cNvSpPr txBox="1"/>
            <p:nvPr/>
          </p:nvSpPr>
          <p:spPr>
            <a:xfrm>
              <a:off x="594488" y="2660925"/>
              <a:ext cx="1709100" cy="446400"/>
            </a:xfrm>
            <a:prstGeom prst="rect">
              <a:avLst/>
            </a:prstGeom>
            <a:noFill/>
            <a:ln>
              <a:noFill/>
            </a:ln>
          </p:spPr>
          <p:txBody>
            <a:bodyPr spcFirstLastPara="1" wrap="square" lIns="121900" tIns="121900" rIns="121900" bIns="121900" anchor="b" anchorCtr="0">
              <a:noAutofit/>
            </a:bodyPr>
            <a:lstStyle/>
            <a:p>
              <a:pPr marL="0" lvl="0" indent="0" algn="ctr" rtl="0">
                <a:lnSpc>
                  <a:spcPct val="115000"/>
                </a:lnSpc>
                <a:spcBef>
                  <a:spcPts val="0"/>
                </a:spcBef>
                <a:spcAft>
                  <a:spcPts val="0"/>
                </a:spcAft>
                <a:buNone/>
              </a:pPr>
              <a:r>
                <a:rPr lang="en" sz="2100" b="1" u="sng">
                  <a:solidFill>
                    <a:schemeClr val="dk2"/>
                  </a:solidFill>
                  <a:latin typeface="Roboto"/>
                  <a:ea typeface="Roboto"/>
                  <a:cs typeface="Roboto"/>
                  <a:sym typeface="Roboto"/>
                </a:rPr>
                <a:t>1st Week of Classes</a:t>
              </a:r>
              <a:endParaRPr sz="2100" b="1" u="sng">
                <a:solidFill>
                  <a:schemeClr val="dk2"/>
                </a:solidFill>
                <a:latin typeface="Roboto"/>
                <a:ea typeface="Roboto"/>
                <a:cs typeface="Roboto"/>
                <a:sym typeface="Roboto"/>
              </a:endParaRPr>
            </a:p>
          </p:txBody>
        </p:sp>
        <p:sp>
          <p:nvSpPr>
            <p:cNvPr id="234" name="Google Shape;234;p22"/>
            <p:cNvSpPr txBox="1"/>
            <p:nvPr/>
          </p:nvSpPr>
          <p:spPr>
            <a:xfrm>
              <a:off x="571537" y="3117726"/>
              <a:ext cx="1755000" cy="628800"/>
            </a:xfrm>
            <a:prstGeom prst="rect">
              <a:avLst/>
            </a:prstGeom>
            <a:noFill/>
            <a:ln>
              <a:noFill/>
            </a:ln>
          </p:spPr>
          <p:txBody>
            <a:bodyPr spcFirstLastPara="1" wrap="square" lIns="121900" tIns="121900" rIns="121900" bIns="121900" anchor="t" anchorCtr="0">
              <a:noAutofit/>
            </a:bodyPr>
            <a:lstStyle/>
            <a:p>
              <a:pPr marL="0" lvl="0" indent="0" algn="ctr" rtl="0">
                <a:lnSpc>
                  <a:spcPct val="115000"/>
                </a:lnSpc>
                <a:spcBef>
                  <a:spcPts val="0"/>
                </a:spcBef>
                <a:spcAft>
                  <a:spcPts val="0"/>
                </a:spcAft>
                <a:buNone/>
              </a:pPr>
              <a:r>
                <a:rPr lang="en" sz="1500">
                  <a:solidFill>
                    <a:schemeClr val="dk2"/>
                  </a:solidFill>
                  <a:latin typeface="Roboto"/>
                  <a:ea typeface="Roboto"/>
                  <a:cs typeface="Roboto"/>
                  <a:sym typeface="Roboto"/>
                </a:rPr>
                <a:t>Send out informational email to all students with the </a:t>
              </a:r>
              <a:r>
                <a:rPr lang="en" sz="1500" b="1">
                  <a:solidFill>
                    <a:schemeClr val="dk2"/>
                  </a:solidFill>
                  <a:latin typeface="Roboto"/>
                  <a:ea typeface="Roboto"/>
                  <a:cs typeface="Roboto"/>
                  <a:sym typeface="Roboto"/>
                </a:rPr>
                <a:t>COMMITTEE SIGN UP FORM</a:t>
              </a:r>
              <a:endParaRPr sz="1500">
                <a:solidFill>
                  <a:schemeClr val="dk2"/>
                </a:solidFill>
                <a:latin typeface="Roboto"/>
                <a:ea typeface="Roboto"/>
                <a:cs typeface="Roboto"/>
                <a:sym typeface="Roboto"/>
              </a:endParaRPr>
            </a:p>
            <a:p>
              <a:pPr marL="0" lvl="0" indent="0" algn="ctr" rtl="0">
                <a:lnSpc>
                  <a:spcPct val="115000"/>
                </a:lnSpc>
                <a:spcBef>
                  <a:spcPts val="0"/>
                </a:spcBef>
                <a:spcAft>
                  <a:spcPts val="0"/>
                </a:spcAft>
                <a:buNone/>
              </a:pPr>
              <a:endParaRPr sz="900">
                <a:solidFill>
                  <a:schemeClr val="dk2"/>
                </a:solidFill>
                <a:latin typeface="Roboto"/>
                <a:ea typeface="Roboto"/>
                <a:cs typeface="Roboto"/>
                <a:sym typeface="Roboto"/>
              </a:endParaRPr>
            </a:p>
            <a:p>
              <a:pPr marL="0" lvl="0" indent="0" algn="ctr" rtl="0">
                <a:lnSpc>
                  <a:spcPct val="115000"/>
                </a:lnSpc>
                <a:spcBef>
                  <a:spcPts val="0"/>
                </a:spcBef>
                <a:spcAft>
                  <a:spcPts val="0"/>
                </a:spcAft>
                <a:buNone/>
              </a:pPr>
              <a:r>
                <a:rPr lang="en" sz="1500">
                  <a:solidFill>
                    <a:schemeClr val="dk2"/>
                  </a:solidFill>
                  <a:latin typeface="Roboto"/>
                  <a:ea typeface="Roboto"/>
                  <a:cs typeface="Roboto"/>
                  <a:sym typeface="Roboto"/>
                </a:rPr>
                <a:t>The earlier you start before other orgs, the better</a:t>
              </a:r>
              <a:endParaRPr sz="1500">
                <a:solidFill>
                  <a:schemeClr val="dk2"/>
                </a:solidFill>
                <a:latin typeface="Roboto"/>
                <a:ea typeface="Roboto"/>
                <a:cs typeface="Roboto"/>
                <a:sym typeface="Roboto"/>
              </a:endParaRPr>
            </a:p>
          </p:txBody>
        </p:sp>
      </p:grpSp>
      <p:sp>
        <p:nvSpPr>
          <p:cNvPr id="235" name="Google Shape;235;p22"/>
          <p:cNvSpPr/>
          <p:nvPr/>
        </p:nvSpPr>
        <p:spPr>
          <a:xfrm>
            <a:off x="1971123" y="1040574"/>
            <a:ext cx="905700" cy="76800"/>
          </a:xfrm>
          <a:prstGeom prst="roundRect">
            <a:avLst>
              <a:gd name="adj" fmla="val 50000"/>
            </a:avLst>
          </a:prstGeom>
          <a:solidFill>
            <a:schemeClr val="accent4"/>
          </a:solidFill>
          <a:ln w="9525" cap="flat" cmpd="sng">
            <a:solidFill>
              <a:schemeClr val="accent4"/>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solidFill>
                <a:srgbClr val="FEFEFE"/>
              </a:solidFill>
            </a:endParaRPr>
          </a:p>
        </p:txBody>
      </p:sp>
      <p:grpSp>
        <p:nvGrpSpPr>
          <p:cNvPr id="236" name="Google Shape;236;p22"/>
          <p:cNvGrpSpPr/>
          <p:nvPr/>
        </p:nvGrpSpPr>
        <p:grpSpPr>
          <a:xfrm>
            <a:off x="2519496" y="576547"/>
            <a:ext cx="2323193" cy="3221247"/>
            <a:chOff x="2699423" y="1957150"/>
            <a:chExt cx="1709110" cy="1897977"/>
          </a:xfrm>
        </p:grpSpPr>
        <p:sp>
          <p:nvSpPr>
            <p:cNvPr id="237" name="Google Shape;237;p22"/>
            <p:cNvSpPr/>
            <p:nvPr/>
          </p:nvSpPr>
          <p:spPr>
            <a:xfrm>
              <a:off x="3256823" y="1957150"/>
              <a:ext cx="594300" cy="594300"/>
            </a:xfrm>
            <a:prstGeom prst="ellipse">
              <a:avLst/>
            </a:prstGeom>
            <a:noFill/>
            <a:ln w="38100" cap="flat" cmpd="sng">
              <a:solidFill>
                <a:schemeClr val="accent4"/>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solidFill>
                  <a:schemeClr val="dk2"/>
                </a:solidFill>
              </a:endParaRPr>
            </a:p>
          </p:txBody>
        </p:sp>
        <p:sp>
          <p:nvSpPr>
            <p:cNvPr id="238" name="Google Shape;238;p22"/>
            <p:cNvSpPr txBox="1"/>
            <p:nvPr/>
          </p:nvSpPr>
          <p:spPr>
            <a:xfrm>
              <a:off x="2699432" y="2741254"/>
              <a:ext cx="1709100" cy="480600"/>
            </a:xfrm>
            <a:prstGeom prst="rect">
              <a:avLst/>
            </a:prstGeom>
            <a:noFill/>
            <a:ln>
              <a:noFill/>
            </a:ln>
          </p:spPr>
          <p:txBody>
            <a:bodyPr spcFirstLastPara="1" wrap="square" lIns="121900" tIns="121900" rIns="121900" bIns="121900" anchor="b" anchorCtr="0">
              <a:noAutofit/>
            </a:bodyPr>
            <a:lstStyle/>
            <a:p>
              <a:pPr marL="0" lvl="0" indent="0" algn="ctr" rtl="0">
                <a:lnSpc>
                  <a:spcPct val="115000"/>
                </a:lnSpc>
                <a:spcBef>
                  <a:spcPts val="0"/>
                </a:spcBef>
                <a:spcAft>
                  <a:spcPts val="0"/>
                </a:spcAft>
                <a:buNone/>
              </a:pPr>
              <a:endParaRPr sz="2100" b="1" u="sng">
                <a:solidFill>
                  <a:schemeClr val="dk2"/>
                </a:solidFill>
                <a:latin typeface="Roboto"/>
                <a:ea typeface="Roboto"/>
                <a:cs typeface="Roboto"/>
                <a:sym typeface="Roboto"/>
              </a:endParaRPr>
            </a:p>
            <a:p>
              <a:pPr marL="0" lvl="0" indent="0" algn="ctr" rtl="0">
                <a:lnSpc>
                  <a:spcPct val="115000"/>
                </a:lnSpc>
                <a:spcBef>
                  <a:spcPts val="0"/>
                </a:spcBef>
                <a:spcAft>
                  <a:spcPts val="0"/>
                </a:spcAft>
                <a:buNone/>
              </a:pPr>
              <a:endParaRPr sz="2100" b="1" u="sng">
                <a:solidFill>
                  <a:schemeClr val="dk2"/>
                </a:solidFill>
                <a:latin typeface="Roboto"/>
                <a:ea typeface="Roboto"/>
                <a:cs typeface="Roboto"/>
                <a:sym typeface="Roboto"/>
              </a:endParaRPr>
            </a:p>
            <a:p>
              <a:pPr marL="0" lvl="0" indent="0" algn="ctr" rtl="0">
                <a:lnSpc>
                  <a:spcPct val="115000"/>
                </a:lnSpc>
                <a:spcBef>
                  <a:spcPts val="0"/>
                </a:spcBef>
                <a:spcAft>
                  <a:spcPts val="0"/>
                </a:spcAft>
                <a:buNone/>
              </a:pPr>
              <a:r>
                <a:rPr lang="en" sz="2100" b="1" u="sng">
                  <a:solidFill>
                    <a:schemeClr val="dk2"/>
                  </a:solidFill>
                  <a:latin typeface="Roboto"/>
                  <a:ea typeface="Roboto"/>
                  <a:cs typeface="Roboto"/>
                  <a:sym typeface="Roboto"/>
                </a:rPr>
                <a:t>Right after (1st) Involvement Fair; Early Fall</a:t>
              </a:r>
              <a:endParaRPr sz="2100" b="1" u="sng">
                <a:solidFill>
                  <a:schemeClr val="dk2"/>
                </a:solidFill>
                <a:latin typeface="Roboto"/>
                <a:ea typeface="Roboto"/>
                <a:cs typeface="Roboto"/>
                <a:sym typeface="Roboto"/>
              </a:endParaRPr>
            </a:p>
          </p:txBody>
        </p:sp>
        <p:sp>
          <p:nvSpPr>
            <p:cNvPr id="239" name="Google Shape;239;p22"/>
            <p:cNvSpPr txBox="1"/>
            <p:nvPr/>
          </p:nvSpPr>
          <p:spPr>
            <a:xfrm>
              <a:off x="2699423" y="3117727"/>
              <a:ext cx="1709100" cy="737400"/>
            </a:xfrm>
            <a:prstGeom prst="rect">
              <a:avLst/>
            </a:prstGeom>
            <a:noFill/>
            <a:ln>
              <a:noFill/>
            </a:ln>
          </p:spPr>
          <p:txBody>
            <a:bodyPr spcFirstLastPara="1" wrap="square" lIns="121900" tIns="121900" rIns="121900" bIns="121900" anchor="t" anchorCtr="0">
              <a:noAutofit/>
            </a:bodyPr>
            <a:lstStyle/>
            <a:p>
              <a:pPr marL="0" lvl="0" indent="0" algn="ctr" rtl="0">
                <a:lnSpc>
                  <a:spcPct val="115000"/>
                </a:lnSpc>
                <a:spcBef>
                  <a:spcPts val="0"/>
                </a:spcBef>
                <a:spcAft>
                  <a:spcPts val="0"/>
                </a:spcAft>
                <a:buNone/>
              </a:pPr>
              <a:r>
                <a:rPr lang="en" sz="1600">
                  <a:solidFill>
                    <a:schemeClr val="dk2"/>
                  </a:solidFill>
                  <a:latin typeface="Roboto"/>
                  <a:ea typeface="Roboto"/>
                  <a:cs typeface="Roboto"/>
                  <a:sym typeface="Roboto"/>
                </a:rPr>
                <a:t>Send out applications for </a:t>
              </a:r>
              <a:r>
                <a:rPr lang="en" sz="1600" b="1">
                  <a:solidFill>
                    <a:schemeClr val="dk2"/>
                  </a:solidFill>
                  <a:latin typeface="Roboto"/>
                  <a:ea typeface="Roboto"/>
                  <a:cs typeface="Roboto"/>
                  <a:sym typeface="Roboto"/>
                </a:rPr>
                <a:t>Chair Positions</a:t>
              </a:r>
              <a:endParaRPr sz="1600" b="1">
                <a:solidFill>
                  <a:schemeClr val="dk2"/>
                </a:solidFill>
                <a:latin typeface="Roboto"/>
                <a:ea typeface="Roboto"/>
                <a:cs typeface="Roboto"/>
                <a:sym typeface="Roboto"/>
              </a:endParaRPr>
            </a:p>
            <a:p>
              <a:pPr marL="0" lvl="0" indent="0" algn="ctr" rtl="0">
                <a:lnSpc>
                  <a:spcPct val="115000"/>
                </a:lnSpc>
                <a:spcBef>
                  <a:spcPts val="0"/>
                </a:spcBef>
                <a:spcAft>
                  <a:spcPts val="0"/>
                </a:spcAft>
                <a:buNone/>
              </a:pPr>
              <a:endParaRPr sz="1600">
                <a:solidFill>
                  <a:schemeClr val="dk2"/>
                </a:solidFill>
                <a:latin typeface="Roboto"/>
                <a:ea typeface="Roboto"/>
                <a:cs typeface="Roboto"/>
                <a:sym typeface="Roboto"/>
              </a:endParaRPr>
            </a:p>
            <a:p>
              <a:pPr marL="0" lvl="0" indent="0" algn="ctr" rtl="0">
                <a:lnSpc>
                  <a:spcPct val="115000"/>
                </a:lnSpc>
                <a:spcBef>
                  <a:spcPts val="0"/>
                </a:spcBef>
                <a:spcAft>
                  <a:spcPts val="0"/>
                </a:spcAft>
                <a:buNone/>
              </a:pPr>
              <a:r>
                <a:rPr lang="en" sz="1600">
                  <a:solidFill>
                    <a:schemeClr val="dk2"/>
                  </a:solidFill>
                  <a:latin typeface="Roboto"/>
                  <a:ea typeface="Roboto"/>
                  <a:cs typeface="Roboto"/>
                  <a:sym typeface="Roboto"/>
                </a:rPr>
                <a:t>So new students get a leadership position!</a:t>
              </a:r>
              <a:endParaRPr sz="1600">
                <a:solidFill>
                  <a:schemeClr val="dk2"/>
                </a:solidFill>
                <a:latin typeface="Roboto"/>
                <a:ea typeface="Roboto"/>
                <a:cs typeface="Roboto"/>
                <a:sym typeface="Roboto"/>
              </a:endParaRPr>
            </a:p>
          </p:txBody>
        </p:sp>
        <p:sp>
          <p:nvSpPr>
            <p:cNvPr id="240" name="Google Shape;240;p22"/>
            <p:cNvSpPr txBox="1"/>
            <p:nvPr/>
          </p:nvSpPr>
          <p:spPr>
            <a:xfrm>
              <a:off x="3335573" y="2118324"/>
              <a:ext cx="436800" cy="321000"/>
            </a:xfrm>
            <a:prstGeom prst="rect">
              <a:avLst/>
            </a:prstGeom>
            <a:noFill/>
            <a:ln>
              <a:noFill/>
            </a:ln>
          </p:spPr>
          <p:txBody>
            <a:bodyPr spcFirstLastPara="1" wrap="square" lIns="121900" tIns="121900" rIns="121900" bIns="121900" anchor="t" anchorCtr="0">
              <a:noAutofit/>
            </a:bodyPr>
            <a:lstStyle/>
            <a:p>
              <a:pPr marL="0" lvl="0" indent="0" algn="ctr" rtl="0">
                <a:lnSpc>
                  <a:spcPct val="115000"/>
                </a:lnSpc>
                <a:spcBef>
                  <a:spcPts val="0"/>
                </a:spcBef>
                <a:spcAft>
                  <a:spcPts val="2100"/>
                </a:spcAft>
                <a:buNone/>
              </a:pPr>
              <a:r>
                <a:rPr lang="en" sz="1100" b="1">
                  <a:solidFill>
                    <a:schemeClr val="dk2"/>
                  </a:solidFill>
                  <a:latin typeface="Roboto"/>
                  <a:ea typeface="Roboto"/>
                  <a:cs typeface="Roboto"/>
                  <a:sym typeface="Roboto"/>
                </a:rPr>
                <a:t>2</a:t>
              </a:r>
              <a:endParaRPr sz="1100" b="1">
                <a:solidFill>
                  <a:schemeClr val="dk2"/>
                </a:solidFill>
                <a:latin typeface="Roboto"/>
                <a:ea typeface="Roboto"/>
                <a:cs typeface="Roboto"/>
                <a:sym typeface="Roboto"/>
              </a:endParaRPr>
            </a:p>
          </p:txBody>
        </p:sp>
      </p:grpSp>
      <p:sp>
        <p:nvSpPr>
          <p:cNvPr id="241" name="Google Shape;241;p22"/>
          <p:cNvSpPr/>
          <p:nvPr/>
        </p:nvSpPr>
        <p:spPr>
          <a:xfrm>
            <a:off x="4491390" y="1040574"/>
            <a:ext cx="905700" cy="76800"/>
          </a:xfrm>
          <a:prstGeom prst="roundRect">
            <a:avLst>
              <a:gd name="adj" fmla="val 50000"/>
            </a:avLst>
          </a:prstGeom>
          <a:solidFill>
            <a:schemeClr val="accent4"/>
          </a:solidFill>
          <a:ln w="9525" cap="flat" cmpd="sng">
            <a:solidFill>
              <a:schemeClr val="accent4"/>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solidFill>
                <a:srgbClr val="FEFEFE"/>
              </a:solidFill>
            </a:endParaRPr>
          </a:p>
        </p:txBody>
      </p:sp>
      <p:grpSp>
        <p:nvGrpSpPr>
          <p:cNvPr id="242" name="Google Shape;242;p22"/>
          <p:cNvGrpSpPr/>
          <p:nvPr/>
        </p:nvGrpSpPr>
        <p:grpSpPr>
          <a:xfrm>
            <a:off x="4967593" y="588328"/>
            <a:ext cx="2198422" cy="3036380"/>
            <a:chOff x="4781408" y="1957150"/>
            <a:chExt cx="1709106" cy="1897975"/>
          </a:xfrm>
        </p:grpSpPr>
        <p:sp>
          <p:nvSpPr>
            <p:cNvPr id="243" name="Google Shape;243;p22"/>
            <p:cNvSpPr/>
            <p:nvPr/>
          </p:nvSpPr>
          <p:spPr>
            <a:xfrm>
              <a:off x="5338808" y="1957150"/>
              <a:ext cx="594300" cy="594300"/>
            </a:xfrm>
            <a:prstGeom prst="ellipse">
              <a:avLst/>
            </a:prstGeom>
            <a:noFill/>
            <a:ln w="38100" cap="flat" cmpd="sng">
              <a:solidFill>
                <a:schemeClr val="accent4"/>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solidFill>
                  <a:schemeClr val="dk2"/>
                </a:solidFill>
              </a:endParaRPr>
            </a:p>
          </p:txBody>
        </p:sp>
        <p:sp>
          <p:nvSpPr>
            <p:cNvPr id="244" name="Google Shape;244;p22"/>
            <p:cNvSpPr txBox="1"/>
            <p:nvPr/>
          </p:nvSpPr>
          <p:spPr>
            <a:xfrm>
              <a:off x="4781413" y="2660925"/>
              <a:ext cx="1709100" cy="446400"/>
            </a:xfrm>
            <a:prstGeom prst="rect">
              <a:avLst/>
            </a:prstGeom>
            <a:noFill/>
            <a:ln>
              <a:noFill/>
            </a:ln>
          </p:spPr>
          <p:txBody>
            <a:bodyPr spcFirstLastPara="1" wrap="square" lIns="121900" tIns="121900" rIns="121900" bIns="121900" anchor="b" anchorCtr="0">
              <a:noAutofit/>
            </a:bodyPr>
            <a:lstStyle/>
            <a:p>
              <a:pPr marL="0" lvl="0" indent="0" algn="ctr" rtl="0">
                <a:lnSpc>
                  <a:spcPct val="115000"/>
                </a:lnSpc>
                <a:spcBef>
                  <a:spcPts val="0"/>
                </a:spcBef>
                <a:spcAft>
                  <a:spcPts val="0"/>
                </a:spcAft>
                <a:buNone/>
              </a:pPr>
              <a:r>
                <a:rPr lang="en" sz="2100" b="1" u="sng">
                  <a:solidFill>
                    <a:schemeClr val="dk2"/>
                  </a:solidFill>
                  <a:latin typeface="Roboto"/>
                  <a:ea typeface="Roboto"/>
                  <a:cs typeface="Roboto"/>
                  <a:sym typeface="Roboto"/>
                </a:rPr>
                <a:t>Middle of Spring (March)</a:t>
              </a:r>
              <a:endParaRPr sz="2100" b="1" u="sng">
                <a:solidFill>
                  <a:schemeClr val="dk2"/>
                </a:solidFill>
                <a:latin typeface="Roboto"/>
                <a:ea typeface="Roboto"/>
                <a:cs typeface="Roboto"/>
                <a:sym typeface="Roboto"/>
              </a:endParaRPr>
            </a:p>
          </p:txBody>
        </p:sp>
        <p:sp>
          <p:nvSpPr>
            <p:cNvPr id="245" name="Google Shape;245;p22"/>
            <p:cNvSpPr txBox="1"/>
            <p:nvPr/>
          </p:nvSpPr>
          <p:spPr>
            <a:xfrm>
              <a:off x="4781408" y="3117725"/>
              <a:ext cx="1709100" cy="737400"/>
            </a:xfrm>
            <a:prstGeom prst="rect">
              <a:avLst/>
            </a:prstGeom>
            <a:noFill/>
            <a:ln>
              <a:noFill/>
            </a:ln>
          </p:spPr>
          <p:txBody>
            <a:bodyPr spcFirstLastPara="1" wrap="square" lIns="121900" tIns="121900" rIns="121900" bIns="121900" anchor="t" anchorCtr="0">
              <a:noAutofit/>
            </a:bodyPr>
            <a:lstStyle/>
            <a:p>
              <a:pPr marL="0" lvl="0" indent="0" algn="ctr" rtl="0">
                <a:lnSpc>
                  <a:spcPct val="115000"/>
                </a:lnSpc>
                <a:spcBef>
                  <a:spcPts val="0"/>
                </a:spcBef>
                <a:spcAft>
                  <a:spcPts val="0"/>
                </a:spcAft>
                <a:buNone/>
              </a:pPr>
              <a:r>
                <a:rPr lang="en" sz="1500">
                  <a:solidFill>
                    <a:schemeClr val="dk2"/>
                  </a:solidFill>
                  <a:latin typeface="Roboto"/>
                  <a:ea typeface="Roboto"/>
                  <a:cs typeface="Roboto"/>
                  <a:sym typeface="Roboto"/>
                </a:rPr>
                <a:t>Hold elections for your </a:t>
              </a:r>
              <a:r>
                <a:rPr lang="en" sz="1500" b="1">
                  <a:solidFill>
                    <a:schemeClr val="dk2"/>
                  </a:solidFill>
                  <a:latin typeface="Roboto"/>
                  <a:ea typeface="Roboto"/>
                  <a:cs typeface="Roboto"/>
                  <a:sym typeface="Roboto"/>
                </a:rPr>
                <a:t>Executive Board</a:t>
              </a:r>
              <a:endParaRPr sz="1500" b="1">
                <a:solidFill>
                  <a:schemeClr val="dk2"/>
                </a:solidFill>
                <a:latin typeface="Roboto"/>
                <a:ea typeface="Roboto"/>
                <a:cs typeface="Roboto"/>
                <a:sym typeface="Roboto"/>
              </a:endParaRPr>
            </a:p>
            <a:p>
              <a:pPr marL="0" lvl="0" indent="0" algn="ctr" rtl="0">
                <a:lnSpc>
                  <a:spcPct val="115000"/>
                </a:lnSpc>
                <a:spcBef>
                  <a:spcPts val="2100"/>
                </a:spcBef>
                <a:spcAft>
                  <a:spcPts val="2100"/>
                </a:spcAft>
                <a:buNone/>
              </a:pPr>
              <a:r>
                <a:rPr lang="en" sz="1500">
                  <a:solidFill>
                    <a:schemeClr val="dk2"/>
                  </a:solidFill>
                  <a:latin typeface="Roboto"/>
                  <a:ea typeface="Roboto"/>
                  <a:cs typeface="Roboto"/>
                  <a:sym typeface="Roboto"/>
                </a:rPr>
                <a:t>Early enough so STEP 1 is still 2+ months away</a:t>
              </a:r>
              <a:endParaRPr sz="1500">
                <a:solidFill>
                  <a:schemeClr val="dk2"/>
                </a:solidFill>
                <a:latin typeface="Roboto"/>
                <a:ea typeface="Roboto"/>
                <a:cs typeface="Roboto"/>
                <a:sym typeface="Roboto"/>
              </a:endParaRPr>
            </a:p>
          </p:txBody>
        </p:sp>
        <p:sp>
          <p:nvSpPr>
            <p:cNvPr id="246" name="Google Shape;246;p22"/>
            <p:cNvSpPr txBox="1"/>
            <p:nvPr/>
          </p:nvSpPr>
          <p:spPr>
            <a:xfrm>
              <a:off x="5417558" y="2118324"/>
              <a:ext cx="436800" cy="321000"/>
            </a:xfrm>
            <a:prstGeom prst="rect">
              <a:avLst/>
            </a:prstGeom>
            <a:noFill/>
            <a:ln>
              <a:noFill/>
            </a:ln>
          </p:spPr>
          <p:txBody>
            <a:bodyPr spcFirstLastPara="1" wrap="square" lIns="121900" tIns="121900" rIns="121900" bIns="121900" anchor="t" anchorCtr="0">
              <a:noAutofit/>
            </a:bodyPr>
            <a:lstStyle/>
            <a:p>
              <a:pPr marL="0" lvl="0" indent="0" algn="ctr" rtl="0">
                <a:lnSpc>
                  <a:spcPct val="115000"/>
                </a:lnSpc>
                <a:spcBef>
                  <a:spcPts val="0"/>
                </a:spcBef>
                <a:spcAft>
                  <a:spcPts val="2100"/>
                </a:spcAft>
                <a:buNone/>
              </a:pPr>
              <a:r>
                <a:rPr lang="en" sz="1100" b="1">
                  <a:solidFill>
                    <a:schemeClr val="dk2"/>
                  </a:solidFill>
                  <a:latin typeface="Roboto"/>
                  <a:ea typeface="Roboto"/>
                  <a:cs typeface="Roboto"/>
                  <a:sym typeface="Roboto"/>
                </a:rPr>
                <a:t>3</a:t>
              </a:r>
              <a:endParaRPr sz="1100" b="1">
                <a:solidFill>
                  <a:schemeClr val="dk2"/>
                </a:solidFill>
                <a:latin typeface="Roboto"/>
                <a:ea typeface="Roboto"/>
                <a:cs typeface="Roboto"/>
                <a:sym typeface="Roboto"/>
              </a:endParaRPr>
            </a:p>
          </p:txBody>
        </p:sp>
      </p:grpSp>
      <p:sp>
        <p:nvSpPr>
          <p:cNvPr id="247" name="Google Shape;247;p22"/>
          <p:cNvSpPr/>
          <p:nvPr/>
        </p:nvSpPr>
        <p:spPr>
          <a:xfrm>
            <a:off x="6701190" y="1040574"/>
            <a:ext cx="905700" cy="76800"/>
          </a:xfrm>
          <a:prstGeom prst="roundRect">
            <a:avLst>
              <a:gd name="adj" fmla="val 50000"/>
            </a:avLst>
          </a:prstGeom>
          <a:solidFill>
            <a:schemeClr val="accent4"/>
          </a:solidFill>
          <a:ln w="9525" cap="flat" cmpd="sng">
            <a:solidFill>
              <a:schemeClr val="accent4"/>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solidFill>
                <a:srgbClr val="FEFEFE"/>
              </a:solidFill>
            </a:endParaRPr>
          </a:p>
        </p:txBody>
      </p:sp>
      <p:grpSp>
        <p:nvGrpSpPr>
          <p:cNvPr id="248" name="Google Shape;248;p22"/>
          <p:cNvGrpSpPr/>
          <p:nvPr/>
        </p:nvGrpSpPr>
        <p:grpSpPr>
          <a:xfrm>
            <a:off x="6997190" y="588470"/>
            <a:ext cx="2147154" cy="2745868"/>
            <a:chOff x="6863379" y="1957150"/>
            <a:chExt cx="1709109" cy="1898022"/>
          </a:xfrm>
        </p:grpSpPr>
        <p:sp>
          <p:nvSpPr>
            <p:cNvPr id="249" name="Google Shape;249;p22"/>
            <p:cNvSpPr/>
            <p:nvPr/>
          </p:nvSpPr>
          <p:spPr>
            <a:xfrm>
              <a:off x="7420786" y="1957150"/>
              <a:ext cx="594300" cy="594300"/>
            </a:xfrm>
            <a:prstGeom prst="ellipse">
              <a:avLst/>
            </a:prstGeom>
            <a:noFill/>
            <a:ln w="38100" cap="flat" cmpd="sng">
              <a:solidFill>
                <a:schemeClr val="accent4"/>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a:solidFill>
                  <a:schemeClr val="dk2"/>
                </a:solidFill>
              </a:endParaRPr>
            </a:p>
          </p:txBody>
        </p:sp>
        <p:sp>
          <p:nvSpPr>
            <p:cNvPr id="250" name="Google Shape;250;p22"/>
            <p:cNvSpPr txBox="1"/>
            <p:nvPr/>
          </p:nvSpPr>
          <p:spPr>
            <a:xfrm>
              <a:off x="6863388" y="2660925"/>
              <a:ext cx="1709100" cy="446400"/>
            </a:xfrm>
            <a:prstGeom prst="rect">
              <a:avLst/>
            </a:prstGeom>
            <a:noFill/>
            <a:ln>
              <a:noFill/>
            </a:ln>
          </p:spPr>
          <p:txBody>
            <a:bodyPr spcFirstLastPara="1" wrap="square" lIns="121900" tIns="121900" rIns="121900" bIns="121900" anchor="b" anchorCtr="0">
              <a:noAutofit/>
            </a:bodyPr>
            <a:lstStyle/>
            <a:p>
              <a:pPr marL="0" lvl="0" indent="0" algn="ctr" rtl="0">
                <a:lnSpc>
                  <a:spcPct val="115000"/>
                </a:lnSpc>
                <a:spcBef>
                  <a:spcPts val="0"/>
                </a:spcBef>
                <a:spcAft>
                  <a:spcPts val="0"/>
                </a:spcAft>
                <a:buNone/>
              </a:pPr>
              <a:r>
                <a:rPr lang="en" sz="2100" b="1" u="sng">
                  <a:solidFill>
                    <a:schemeClr val="dk2"/>
                  </a:solidFill>
                  <a:latin typeface="Roboto"/>
                  <a:ea typeface="Roboto"/>
                  <a:cs typeface="Roboto"/>
                  <a:sym typeface="Roboto"/>
                </a:rPr>
                <a:t>From Elections to Summer</a:t>
              </a:r>
              <a:endParaRPr sz="2100" b="1" u="sng">
                <a:solidFill>
                  <a:schemeClr val="dk2"/>
                </a:solidFill>
                <a:latin typeface="Roboto"/>
                <a:ea typeface="Roboto"/>
                <a:cs typeface="Roboto"/>
                <a:sym typeface="Roboto"/>
              </a:endParaRPr>
            </a:p>
          </p:txBody>
        </p:sp>
        <p:sp>
          <p:nvSpPr>
            <p:cNvPr id="251" name="Google Shape;251;p22"/>
            <p:cNvSpPr txBox="1"/>
            <p:nvPr/>
          </p:nvSpPr>
          <p:spPr>
            <a:xfrm>
              <a:off x="6863379" y="3056272"/>
              <a:ext cx="1709100" cy="798900"/>
            </a:xfrm>
            <a:prstGeom prst="rect">
              <a:avLst/>
            </a:prstGeom>
            <a:noFill/>
            <a:ln>
              <a:noFill/>
            </a:ln>
          </p:spPr>
          <p:txBody>
            <a:bodyPr spcFirstLastPara="1" wrap="square" lIns="121900" tIns="121900" rIns="121900" bIns="121900" anchor="t" anchorCtr="0">
              <a:noAutofit/>
            </a:bodyPr>
            <a:lstStyle/>
            <a:p>
              <a:pPr marL="0" lvl="0" indent="0" algn="ctr" rtl="0">
                <a:lnSpc>
                  <a:spcPct val="115000"/>
                </a:lnSpc>
                <a:spcBef>
                  <a:spcPts val="0"/>
                </a:spcBef>
                <a:spcAft>
                  <a:spcPts val="0"/>
                </a:spcAft>
                <a:buNone/>
              </a:pPr>
              <a:r>
                <a:rPr lang="en" sz="1300">
                  <a:solidFill>
                    <a:schemeClr val="dk2"/>
                  </a:solidFill>
                  <a:latin typeface="Roboto"/>
                  <a:ea typeface="Roboto"/>
                  <a:cs typeface="Roboto"/>
                  <a:sym typeface="Roboto"/>
                </a:rPr>
                <a:t>Outgoing Exec Board work w/ the incoming Exec Board to facilitate a smooth transition of power and momentum!</a:t>
              </a:r>
              <a:endParaRPr sz="1300">
                <a:solidFill>
                  <a:schemeClr val="dk2"/>
                </a:solidFill>
                <a:latin typeface="Roboto"/>
                <a:ea typeface="Roboto"/>
                <a:cs typeface="Roboto"/>
                <a:sym typeface="Roboto"/>
              </a:endParaRPr>
            </a:p>
            <a:p>
              <a:pPr marL="0" lvl="0" indent="0" algn="ctr" rtl="0">
                <a:lnSpc>
                  <a:spcPct val="115000"/>
                </a:lnSpc>
                <a:spcBef>
                  <a:spcPts val="0"/>
                </a:spcBef>
                <a:spcAft>
                  <a:spcPts val="0"/>
                </a:spcAft>
                <a:buNone/>
              </a:pPr>
              <a:endParaRPr sz="1300">
                <a:solidFill>
                  <a:schemeClr val="dk2"/>
                </a:solidFill>
                <a:latin typeface="Roboto"/>
                <a:ea typeface="Roboto"/>
                <a:cs typeface="Roboto"/>
                <a:sym typeface="Roboto"/>
              </a:endParaRPr>
            </a:p>
            <a:p>
              <a:pPr marL="0" lvl="0" indent="0" algn="ctr" rtl="0">
                <a:lnSpc>
                  <a:spcPct val="115000"/>
                </a:lnSpc>
                <a:spcBef>
                  <a:spcPts val="0"/>
                </a:spcBef>
                <a:spcAft>
                  <a:spcPts val="0"/>
                </a:spcAft>
                <a:buNone/>
              </a:pPr>
              <a:r>
                <a:rPr lang="en" sz="1300">
                  <a:solidFill>
                    <a:schemeClr val="dk2"/>
                  </a:solidFill>
                  <a:latin typeface="Roboto"/>
                  <a:ea typeface="Roboto"/>
                  <a:cs typeface="Roboto"/>
                  <a:sym typeface="Roboto"/>
                </a:rPr>
                <a:t>The Chairs stay on over the summer until the next application </a:t>
              </a:r>
              <a:r>
                <a:rPr lang="en" sz="1500">
                  <a:solidFill>
                    <a:schemeClr val="dk2"/>
                  </a:solidFill>
                  <a:latin typeface="Roboto"/>
                  <a:ea typeface="Roboto"/>
                  <a:cs typeface="Roboto"/>
                  <a:sym typeface="Roboto"/>
                </a:rPr>
                <a:t>cycle (fall)</a:t>
              </a:r>
              <a:endParaRPr sz="1500">
                <a:solidFill>
                  <a:schemeClr val="dk2"/>
                </a:solidFill>
                <a:latin typeface="Roboto"/>
                <a:ea typeface="Roboto"/>
                <a:cs typeface="Roboto"/>
                <a:sym typeface="Roboto"/>
              </a:endParaRPr>
            </a:p>
          </p:txBody>
        </p:sp>
        <p:sp>
          <p:nvSpPr>
            <p:cNvPr id="252" name="Google Shape;252;p22"/>
            <p:cNvSpPr txBox="1"/>
            <p:nvPr/>
          </p:nvSpPr>
          <p:spPr>
            <a:xfrm>
              <a:off x="7499536" y="2118324"/>
              <a:ext cx="436800" cy="321000"/>
            </a:xfrm>
            <a:prstGeom prst="rect">
              <a:avLst/>
            </a:prstGeom>
            <a:noFill/>
            <a:ln>
              <a:noFill/>
            </a:ln>
          </p:spPr>
          <p:txBody>
            <a:bodyPr spcFirstLastPara="1" wrap="square" lIns="121900" tIns="121900" rIns="121900" bIns="121900" anchor="t" anchorCtr="0">
              <a:noAutofit/>
            </a:bodyPr>
            <a:lstStyle/>
            <a:p>
              <a:pPr marL="0" lvl="0" indent="0" algn="ctr" rtl="0">
                <a:lnSpc>
                  <a:spcPct val="115000"/>
                </a:lnSpc>
                <a:spcBef>
                  <a:spcPts val="0"/>
                </a:spcBef>
                <a:spcAft>
                  <a:spcPts val="2100"/>
                </a:spcAft>
                <a:buNone/>
              </a:pPr>
              <a:r>
                <a:rPr lang="en" sz="1100" b="1">
                  <a:solidFill>
                    <a:schemeClr val="dk2"/>
                  </a:solidFill>
                  <a:latin typeface="Roboto"/>
                  <a:ea typeface="Roboto"/>
                  <a:cs typeface="Roboto"/>
                  <a:sym typeface="Roboto"/>
                </a:rPr>
                <a:t>4</a:t>
              </a:r>
              <a:endParaRPr sz="1100" b="1">
                <a:solidFill>
                  <a:schemeClr val="dk2"/>
                </a:solidFill>
                <a:latin typeface="Roboto"/>
                <a:ea typeface="Roboto"/>
                <a:cs typeface="Roboto"/>
                <a:sym typeface="Roboto"/>
              </a:endParaRPr>
            </a:p>
          </p:txBody>
        </p:sp>
      </p:grpSp>
      <p:pic>
        <p:nvPicPr>
          <p:cNvPr id="253" name="Google Shape;253;p22"/>
          <p:cNvPicPr preferRelativeResize="0"/>
          <p:nvPr/>
        </p:nvPicPr>
        <p:blipFill rotWithShape="1">
          <a:blip r:embed="rId4">
            <a:alphaModFix/>
          </a:blip>
          <a:srcRect/>
          <a:stretch/>
        </p:blipFill>
        <p:spPr>
          <a:xfrm>
            <a:off x="19050" y="4516175"/>
            <a:ext cx="2023381" cy="6078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p23"/>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3. Developing a Vision &amp; Strategy</a:t>
            </a:r>
            <a:endParaRPr/>
          </a:p>
        </p:txBody>
      </p:sp>
      <p:sp>
        <p:nvSpPr>
          <p:cNvPr id="259" name="Google Shape;259;p23"/>
          <p:cNvSpPr txBox="1">
            <a:spLocks noGrp="1"/>
          </p:cNvSpPr>
          <p:nvPr>
            <p:ph type="body" idx="1"/>
          </p:nvPr>
        </p:nvSpPr>
        <p:spPr>
          <a:xfrm>
            <a:off x="311700" y="1106725"/>
            <a:ext cx="8520600" cy="31569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2100">
                <a:solidFill>
                  <a:schemeClr val="accent4"/>
                </a:solidFill>
              </a:rPr>
              <a:t>***A bold promise, what will your chapter </a:t>
            </a:r>
            <a:r>
              <a:rPr lang="en" sz="2100" b="1" u="sng">
                <a:solidFill>
                  <a:schemeClr val="accent4"/>
                </a:solidFill>
              </a:rPr>
              <a:t>do</a:t>
            </a:r>
            <a:r>
              <a:rPr lang="en" sz="2100">
                <a:solidFill>
                  <a:schemeClr val="accent4"/>
                </a:solidFill>
              </a:rPr>
              <a:t>?</a:t>
            </a:r>
            <a:endParaRPr sz="2100">
              <a:solidFill>
                <a:schemeClr val="accent4"/>
              </a:solidFill>
            </a:endParaRPr>
          </a:p>
          <a:p>
            <a:pPr marL="0" lvl="0" indent="0" algn="l" rtl="0">
              <a:spcBef>
                <a:spcPts val="0"/>
              </a:spcBef>
              <a:spcAft>
                <a:spcPts val="0"/>
              </a:spcAft>
              <a:buNone/>
            </a:pPr>
            <a:endParaRPr sz="1900"/>
          </a:p>
          <a:p>
            <a:pPr marL="457200" lvl="0" indent="-361950" algn="l" rtl="0">
              <a:spcBef>
                <a:spcPts val="0"/>
              </a:spcBef>
              <a:spcAft>
                <a:spcPts val="0"/>
              </a:spcAft>
              <a:buSzPts val="2100"/>
              <a:buChar char="●"/>
            </a:pPr>
            <a:r>
              <a:rPr lang="en" sz="2100"/>
              <a:t>Vision for your chapter</a:t>
            </a:r>
            <a:endParaRPr sz="2100"/>
          </a:p>
          <a:p>
            <a:pPr marL="914400" lvl="1" indent="-336550" algn="l" rtl="0">
              <a:spcBef>
                <a:spcPts val="0"/>
              </a:spcBef>
              <a:spcAft>
                <a:spcPts val="0"/>
              </a:spcAft>
              <a:buSzPts val="1700"/>
              <a:buChar char="○"/>
            </a:pPr>
            <a:r>
              <a:rPr lang="en" sz="1700"/>
              <a:t>What do you want your chapter to accomplish in the next year? Five years?</a:t>
            </a:r>
            <a:endParaRPr sz="1700"/>
          </a:p>
          <a:p>
            <a:pPr marL="457200" lvl="0" indent="-361950" algn="l" rtl="0">
              <a:spcBef>
                <a:spcPts val="0"/>
              </a:spcBef>
              <a:spcAft>
                <a:spcPts val="0"/>
              </a:spcAft>
              <a:buSzPts val="2100"/>
              <a:buChar char="●"/>
            </a:pPr>
            <a:r>
              <a:rPr lang="en" sz="2100"/>
              <a:t>Vision for your members</a:t>
            </a:r>
            <a:endParaRPr sz="2100"/>
          </a:p>
          <a:p>
            <a:pPr marL="914400" lvl="1" indent="-336550" algn="l" rtl="0">
              <a:spcBef>
                <a:spcPts val="0"/>
              </a:spcBef>
              <a:spcAft>
                <a:spcPts val="0"/>
              </a:spcAft>
              <a:buSzPts val="1700"/>
              <a:buChar char="○"/>
            </a:pPr>
            <a:r>
              <a:rPr lang="en" sz="1700"/>
              <a:t>How will your members benefit from participating?</a:t>
            </a:r>
            <a:endParaRPr sz="1700"/>
          </a:p>
          <a:p>
            <a:pPr marL="457200" lvl="0" indent="-361950" algn="l" rtl="0">
              <a:spcBef>
                <a:spcPts val="0"/>
              </a:spcBef>
              <a:spcAft>
                <a:spcPts val="0"/>
              </a:spcAft>
              <a:buSzPts val="2100"/>
              <a:buChar char="●"/>
            </a:pPr>
            <a:r>
              <a:rPr lang="en" sz="2100"/>
              <a:t>Vision for yourself</a:t>
            </a:r>
            <a:endParaRPr sz="2100"/>
          </a:p>
          <a:p>
            <a:pPr marL="914400" lvl="1" indent="-336550" algn="l" rtl="0">
              <a:spcBef>
                <a:spcPts val="0"/>
              </a:spcBef>
              <a:spcAft>
                <a:spcPts val="0"/>
              </a:spcAft>
              <a:buSzPts val="1700"/>
              <a:buChar char="○"/>
            </a:pPr>
            <a:r>
              <a:rPr lang="en" sz="1700"/>
              <a:t>What will you gain from this? How will you carry this work forward?</a:t>
            </a:r>
            <a:endParaRPr sz="1700"/>
          </a:p>
        </p:txBody>
      </p:sp>
      <p:sp>
        <p:nvSpPr>
          <p:cNvPr id="260" name="Google Shape;260;p23"/>
          <p:cNvSpPr/>
          <p:nvPr/>
        </p:nvSpPr>
        <p:spPr>
          <a:xfrm>
            <a:off x="0" y="4517100"/>
            <a:ext cx="9144000" cy="62640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261" name="Google Shape;261;p23"/>
          <p:cNvPicPr preferRelativeResize="0"/>
          <p:nvPr/>
        </p:nvPicPr>
        <p:blipFill rotWithShape="1">
          <a:blip r:embed="rId3">
            <a:alphaModFix/>
          </a:blip>
          <a:srcRect/>
          <a:stretch/>
        </p:blipFill>
        <p:spPr>
          <a:xfrm>
            <a:off x="19050" y="4516175"/>
            <a:ext cx="2023381" cy="607800"/>
          </a:xfrm>
          <a:prstGeom prst="rect">
            <a:avLst/>
          </a:prstGeom>
          <a:noFill/>
          <a:ln>
            <a:noFill/>
          </a:ln>
        </p:spPr>
      </p:pic>
      <p:pic>
        <p:nvPicPr>
          <p:cNvPr id="262" name="Google Shape;262;p23"/>
          <p:cNvPicPr preferRelativeResize="0"/>
          <p:nvPr/>
        </p:nvPicPr>
        <p:blipFill rotWithShape="1">
          <a:blip r:embed="rId4">
            <a:alphaModFix/>
          </a:blip>
          <a:srcRect/>
          <a:stretch/>
        </p:blipFill>
        <p:spPr>
          <a:xfrm>
            <a:off x="6529464" y="4516175"/>
            <a:ext cx="2593260" cy="6078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Google Shape;267;p2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Breakout Rooms: 15 Minutes, 3 facilitated groups</a:t>
            </a:r>
            <a:endParaRPr/>
          </a:p>
        </p:txBody>
      </p:sp>
      <p:sp>
        <p:nvSpPr>
          <p:cNvPr id="268" name="Google Shape;268;p24"/>
          <p:cNvSpPr txBox="1">
            <a:spLocks noGrp="1"/>
          </p:cNvSpPr>
          <p:nvPr>
            <p:ph type="body" idx="1"/>
          </p:nvPr>
        </p:nvSpPr>
        <p:spPr>
          <a:xfrm>
            <a:off x="311700" y="1152475"/>
            <a:ext cx="8520600" cy="3339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1) Debrief from your homework assignment - the one-on-one(s).  </a:t>
            </a:r>
            <a:endParaRPr/>
          </a:p>
          <a:p>
            <a:pPr marL="0" lvl="0" indent="0" algn="l" rtl="0">
              <a:spcBef>
                <a:spcPts val="0"/>
              </a:spcBef>
              <a:spcAft>
                <a:spcPts val="0"/>
              </a:spcAft>
              <a:buNone/>
            </a:pPr>
            <a:r>
              <a:rPr lang="en"/>
              <a:t>2) How did the meeting go? What went well? What would you do differently?  </a:t>
            </a:r>
            <a:endParaRPr/>
          </a:p>
          <a:p>
            <a:pPr marL="0" lvl="0" indent="0" algn="l" rtl="0">
              <a:spcBef>
                <a:spcPts val="0"/>
              </a:spcBef>
              <a:spcAft>
                <a:spcPts val="0"/>
              </a:spcAft>
              <a:buNone/>
            </a:pPr>
            <a:r>
              <a:rPr lang="en"/>
              <a:t>3) What did you learn about the person?  </a:t>
            </a:r>
            <a:endParaRPr/>
          </a:p>
          <a:p>
            <a:pPr marL="0" lvl="0" indent="0" algn="l" rtl="0">
              <a:spcBef>
                <a:spcPts val="0"/>
              </a:spcBef>
              <a:spcAft>
                <a:spcPts val="0"/>
              </a:spcAft>
              <a:buNone/>
            </a:pPr>
            <a:r>
              <a:rPr lang="en"/>
              <a:t>4) Why do they care about single payer?  </a:t>
            </a:r>
            <a:endParaRPr/>
          </a:p>
          <a:p>
            <a:pPr marL="0" lvl="0" indent="0" algn="l" rtl="0">
              <a:spcBef>
                <a:spcPts val="0"/>
              </a:spcBef>
              <a:spcAft>
                <a:spcPts val="0"/>
              </a:spcAft>
              <a:buNone/>
            </a:pPr>
            <a:r>
              <a:rPr lang="en"/>
              <a:t>5) What else could have been asked?  </a:t>
            </a:r>
            <a:endParaRPr/>
          </a:p>
          <a:p>
            <a:pPr marL="0" lvl="0" indent="0" algn="l" rtl="0">
              <a:spcBef>
                <a:spcPts val="0"/>
              </a:spcBef>
              <a:spcAft>
                <a:spcPts val="0"/>
              </a:spcAft>
              <a:buNone/>
            </a:pPr>
            <a:r>
              <a:rPr lang="en"/>
              <a:t>6) If they agreed to take action, what steps did they agree to and what follow up did you commit to?  </a:t>
            </a:r>
            <a:endParaRPr/>
          </a:p>
          <a:p>
            <a:pPr marL="0" lvl="0" indent="0" algn="l" rtl="0">
              <a:spcBef>
                <a:spcPts val="0"/>
              </a:spcBef>
              <a:spcAft>
                <a:spcPts val="0"/>
              </a:spcAft>
              <a:buNone/>
            </a:pPr>
            <a:r>
              <a:rPr lang="en" b="1"/>
              <a:t>**7) What is your vision for your SNaHP/PNHP chapter? How will you achieve that vision?</a:t>
            </a:r>
            <a:endParaRPr b="1"/>
          </a:p>
          <a:p>
            <a:pPr marL="0" lvl="0" indent="0" algn="l" rtl="0">
              <a:spcBef>
                <a:spcPts val="0"/>
              </a:spcBef>
              <a:spcAft>
                <a:spcPts val="0"/>
              </a:spcAft>
              <a:buNone/>
            </a:pPr>
            <a:r>
              <a:rPr lang="en"/>
              <a:t>		</a:t>
            </a:r>
            <a:r>
              <a:rPr lang="en">
                <a:solidFill>
                  <a:schemeClr val="accent4"/>
                </a:solidFill>
              </a:rPr>
              <a:t>**Have one person take notes and report back!</a:t>
            </a:r>
            <a:endParaRPr>
              <a:solidFill>
                <a:schemeClr val="accent4"/>
              </a:solidFill>
            </a:endParaRPr>
          </a:p>
        </p:txBody>
      </p:sp>
      <p:sp>
        <p:nvSpPr>
          <p:cNvPr id="269" name="Google Shape;269;p24"/>
          <p:cNvSpPr/>
          <p:nvPr/>
        </p:nvSpPr>
        <p:spPr>
          <a:xfrm>
            <a:off x="0" y="4517100"/>
            <a:ext cx="9144000" cy="62640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270" name="Google Shape;270;p24"/>
          <p:cNvPicPr preferRelativeResize="0"/>
          <p:nvPr/>
        </p:nvPicPr>
        <p:blipFill rotWithShape="1">
          <a:blip r:embed="rId3">
            <a:alphaModFix/>
          </a:blip>
          <a:srcRect/>
          <a:stretch/>
        </p:blipFill>
        <p:spPr>
          <a:xfrm>
            <a:off x="19050" y="4516175"/>
            <a:ext cx="2023381" cy="607800"/>
          </a:xfrm>
          <a:prstGeom prst="rect">
            <a:avLst/>
          </a:prstGeom>
          <a:noFill/>
          <a:ln>
            <a:noFill/>
          </a:ln>
        </p:spPr>
      </p:pic>
      <p:pic>
        <p:nvPicPr>
          <p:cNvPr id="271" name="Google Shape;271;p24"/>
          <p:cNvPicPr preferRelativeResize="0"/>
          <p:nvPr/>
        </p:nvPicPr>
        <p:blipFill rotWithShape="1">
          <a:blip r:embed="rId4">
            <a:alphaModFix/>
          </a:blip>
          <a:srcRect/>
          <a:stretch/>
        </p:blipFill>
        <p:spPr>
          <a:xfrm>
            <a:off x="6529464" y="4516175"/>
            <a:ext cx="2593260" cy="6078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Google Shape;276;p25"/>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Breakout Room Debrief - 2 Minutes per group</a:t>
            </a:r>
            <a:endParaRPr/>
          </a:p>
        </p:txBody>
      </p:sp>
      <p:sp>
        <p:nvSpPr>
          <p:cNvPr id="277" name="Google Shape;277;p25"/>
          <p:cNvSpPr txBox="1">
            <a:spLocks noGrp="1"/>
          </p:cNvSpPr>
          <p:nvPr>
            <p:ph type="body" idx="1"/>
          </p:nvPr>
        </p:nvSpPr>
        <p:spPr>
          <a:xfrm>
            <a:off x="311700" y="1152475"/>
            <a:ext cx="8520600" cy="30795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How did your discussions go?</a:t>
            </a:r>
            <a:endParaRPr/>
          </a:p>
          <a:p>
            <a:pPr marL="0" lvl="0" indent="0" algn="l" rtl="0">
              <a:spcBef>
                <a:spcPts val="0"/>
              </a:spcBef>
              <a:spcAft>
                <a:spcPts val="0"/>
              </a:spcAft>
              <a:buNone/>
            </a:pPr>
            <a:endParaRPr/>
          </a:p>
          <a:p>
            <a:pPr marL="457200" lvl="0" indent="-342900" algn="l" rtl="0">
              <a:spcBef>
                <a:spcPts val="0"/>
              </a:spcBef>
              <a:spcAft>
                <a:spcPts val="0"/>
              </a:spcAft>
              <a:buSzPts val="1800"/>
              <a:buChar char="●"/>
            </a:pPr>
            <a:r>
              <a:rPr lang="en"/>
              <a:t>If you did your one on one, what is your next step?</a:t>
            </a:r>
            <a:endParaRPr/>
          </a:p>
          <a:p>
            <a:pPr marL="0" lvl="0" indent="0" algn="l" rtl="0">
              <a:spcBef>
                <a:spcPts val="0"/>
              </a:spcBef>
              <a:spcAft>
                <a:spcPts val="0"/>
              </a:spcAft>
              <a:buNone/>
            </a:pPr>
            <a:endParaRPr/>
          </a:p>
          <a:p>
            <a:pPr marL="457200" lvl="0" indent="-342900" algn="l" rtl="0">
              <a:spcBef>
                <a:spcPts val="0"/>
              </a:spcBef>
              <a:spcAft>
                <a:spcPts val="0"/>
              </a:spcAft>
              <a:buSzPts val="1800"/>
              <a:buChar char="●"/>
            </a:pPr>
            <a:r>
              <a:rPr lang="en"/>
              <a:t>If you did not do your one on one, what kept you from talking to someone?</a:t>
            </a:r>
            <a:endParaRPr/>
          </a:p>
          <a:p>
            <a:pPr marL="0" lvl="0" indent="0" algn="l" rtl="0">
              <a:spcBef>
                <a:spcPts val="0"/>
              </a:spcBef>
              <a:spcAft>
                <a:spcPts val="0"/>
              </a:spcAft>
              <a:buNone/>
            </a:pPr>
            <a:endParaRPr/>
          </a:p>
          <a:p>
            <a:pPr marL="457200" lvl="0" indent="-342900" algn="l" rtl="0">
              <a:spcBef>
                <a:spcPts val="0"/>
              </a:spcBef>
              <a:spcAft>
                <a:spcPts val="0"/>
              </a:spcAft>
              <a:buSzPts val="1800"/>
              <a:buChar char="●"/>
            </a:pPr>
            <a:r>
              <a:rPr lang="en"/>
              <a:t>What is your vision for your SNaHP/PNHP chapter, and how will you achieve it?</a:t>
            </a:r>
            <a:endParaRPr/>
          </a:p>
        </p:txBody>
      </p:sp>
      <p:sp>
        <p:nvSpPr>
          <p:cNvPr id="278" name="Google Shape;278;p25"/>
          <p:cNvSpPr/>
          <p:nvPr/>
        </p:nvSpPr>
        <p:spPr>
          <a:xfrm>
            <a:off x="0" y="4517100"/>
            <a:ext cx="9144000" cy="62640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279" name="Google Shape;279;p25"/>
          <p:cNvPicPr preferRelativeResize="0"/>
          <p:nvPr/>
        </p:nvPicPr>
        <p:blipFill rotWithShape="1">
          <a:blip r:embed="rId3">
            <a:alphaModFix/>
          </a:blip>
          <a:srcRect/>
          <a:stretch/>
        </p:blipFill>
        <p:spPr>
          <a:xfrm>
            <a:off x="19050" y="4516175"/>
            <a:ext cx="2023381" cy="607800"/>
          </a:xfrm>
          <a:prstGeom prst="rect">
            <a:avLst/>
          </a:prstGeom>
          <a:noFill/>
          <a:ln>
            <a:noFill/>
          </a:ln>
        </p:spPr>
      </p:pic>
      <p:pic>
        <p:nvPicPr>
          <p:cNvPr id="280" name="Google Shape;280;p25"/>
          <p:cNvPicPr preferRelativeResize="0"/>
          <p:nvPr/>
        </p:nvPicPr>
        <p:blipFill rotWithShape="1">
          <a:blip r:embed="rId4">
            <a:alphaModFix/>
          </a:blip>
          <a:srcRect/>
          <a:stretch/>
        </p:blipFill>
        <p:spPr>
          <a:xfrm>
            <a:off x="6529464" y="4516175"/>
            <a:ext cx="2593260" cy="6078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Google Shape;285;p26"/>
          <p:cNvSpPr txBox="1">
            <a:spLocks noGrp="1"/>
          </p:cNvSpPr>
          <p:nvPr>
            <p:ph type="title"/>
          </p:nvPr>
        </p:nvSpPr>
        <p:spPr>
          <a:xfrm>
            <a:off x="311700" y="-472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4. Communicating the Change Vision</a:t>
            </a:r>
            <a:endParaRPr/>
          </a:p>
        </p:txBody>
      </p:sp>
      <p:sp>
        <p:nvSpPr>
          <p:cNvPr id="286" name="Google Shape;286;p26"/>
          <p:cNvSpPr txBox="1">
            <a:spLocks noGrp="1"/>
          </p:cNvSpPr>
          <p:nvPr>
            <p:ph type="body" idx="1"/>
          </p:nvPr>
        </p:nvSpPr>
        <p:spPr>
          <a:xfrm>
            <a:off x="311700" y="381525"/>
            <a:ext cx="8520600" cy="36219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solidFill>
                  <a:schemeClr val="accent4"/>
                </a:solidFill>
              </a:rPr>
              <a:t>*** Use every possible vehicle of communication to share your vision and strategy</a:t>
            </a:r>
            <a:endParaRPr>
              <a:solidFill>
                <a:schemeClr val="accent4"/>
              </a:solidFill>
            </a:endParaRPr>
          </a:p>
          <a:p>
            <a:pPr marL="0" lvl="0" indent="0" algn="l" rtl="0">
              <a:spcBef>
                <a:spcPts val="0"/>
              </a:spcBef>
              <a:spcAft>
                <a:spcPts val="0"/>
              </a:spcAft>
              <a:buNone/>
            </a:pPr>
            <a:r>
              <a:rPr lang="en">
                <a:solidFill>
                  <a:schemeClr val="accent4"/>
                </a:solidFill>
              </a:rPr>
              <a:t>*** Repetition &amp; Redundancy are key: </a:t>
            </a:r>
            <a:endParaRPr>
              <a:solidFill>
                <a:schemeClr val="accent4"/>
              </a:solidFill>
            </a:endParaRPr>
          </a:p>
          <a:p>
            <a:pPr marL="457200" lvl="0" indent="-342900" algn="l" rtl="0">
              <a:spcBef>
                <a:spcPts val="0"/>
              </a:spcBef>
              <a:spcAft>
                <a:spcPts val="0"/>
              </a:spcAft>
              <a:buClr>
                <a:schemeClr val="accent4"/>
              </a:buClr>
              <a:buSzPts val="1800"/>
              <a:buChar char="-"/>
            </a:pPr>
            <a:r>
              <a:rPr lang="en">
                <a:solidFill>
                  <a:schemeClr val="accent4"/>
                </a:solidFill>
              </a:rPr>
              <a:t>Members need to see the leaders model the desired behavior/end-goals</a:t>
            </a:r>
            <a:endParaRPr/>
          </a:p>
          <a:p>
            <a:pPr marL="914400" lvl="0" indent="457200" algn="l" rtl="0">
              <a:spcBef>
                <a:spcPts val="0"/>
              </a:spcBef>
              <a:spcAft>
                <a:spcPts val="0"/>
              </a:spcAft>
              <a:buNone/>
            </a:pPr>
            <a:r>
              <a:rPr lang="en" b="1" u="sng">
                <a:solidFill>
                  <a:srgbClr val="19AA19"/>
                </a:solidFill>
              </a:rPr>
              <a:t>GOOD</a:t>
            </a:r>
            <a:r>
              <a:rPr lang="en"/>
              <a:t>									 </a:t>
            </a:r>
            <a:r>
              <a:rPr lang="en" b="1" u="sng">
                <a:solidFill>
                  <a:srgbClr val="FF0000"/>
                </a:solidFill>
              </a:rPr>
              <a:t>BAD</a:t>
            </a:r>
            <a:endParaRPr b="1" u="sng">
              <a:solidFill>
                <a:srgbClr val="FF0000"/>
              </a:solidFill>
            </a:endParaRPr>
          </a:p>
          <a:p>
            <a:pPr marL="0" lvl="0" indent="0" algn="l" rtl="0">
              <a:spcBef>
                <a:spcPts val="0"/>
              </a:spcBef>
              <a:spcAft>
                <a:spcPts val="0"/>
              </a:spcAft>
              <a:buNone/>
            </a:pPr>
            <a:r>
              <a:rPr lang="en" b="1">
                <a:solidFill>
                  <a:srgbClr val="FF0000"/>
                </a:solidFill>
              </a:rPr>
              <a:t>	</a:t>
            </a:r>
            <a:r>
              <a:rPr lang="en" b="1">
                <a:solidFill>
                  <a:srgbClr val="19AA19"/>
                </a:solidFill>
              </a:rPr>
              <a:t>~Frequent Meetings w/ everyone</a:t>
            </a:r>
            <a:r>
              <a:rPr lang="en" b="1">
                <a:solidFill>
                  <a:srgbClr val="00FF00"/>
                </a:solidFill>
              </a:rPr>
              <a:t>	  </a:t>
            </a:r>
            <a:r>
              <a:rPr lang="en" b="1">
                <a:solidFill>
                  <a:srgbClr val="FF0000"/>
                </a:solidFill>
              </a:rPr>
              <a:t>~Occasional leadership (only) meetings</a:t>
            </a:r>
            <a:endParaRPr b="1">
              <a:solidFill>
                <a:srgbClr val="FF0000"/>
              </a:solidFill>
            </a:endParaRPr>
          </a:p>
          <a:p>
            <a:pPr marL="0" lvl="0" indent="0" algn="l" rtl="0">
              <a:spcBef>
                <a:spcPts val="0"/>
              </a:spcBef>
              <a:spcAft>
                <a:spcPts val="0"/>
              </a:spcAft>
              <a:buNone/>
            </a:pPr>
            <a:r>
              <a:rPr lang="en" b="1">
                <a:solidFill>
                  <a:srgbClr val="FF0000"/>
                </a:solidFill>
              </a:rPr>
              <a:t>   </a:t>
            </a:r>
            <a:r>
              <a:rPr lang="en" b="1">
                <a:solidFill>
                  <a:srgbClr val="19AA19"/>
                </a:solidFill>
              </a:rPr>
              <a:t>Consistent Messaging→ Institution</a:t>
            </a:r>
            <a:r>
              <a:rPr lang="en" b="1">
                <a:solidFill>
                  <a:srgbClr val="FF0000"/>
                </a:solidFill>
              </a:rPr>
              <a:t>	Inconsistent Messaging→ only members</a:t>
            </a:r>
            <a:endParaRPr b="1">
              <a:solidFill>
                <a:srgbClr val="FF0000"/>
              </a:solidFill>
            </a:endParaRPr>
          </a:p>
          <a:p>
            <a:pPr marL="0" lvl="0" indent="0" algn="l" rtl="0">
              <a:spcBef>
                <a:spcPts val="0"/>
              </a:spcBef>
              <a:spcAft>
                <a:spcPts val="0"/>
              </a:spcAft>
              <a:buNone/>
            </a:pPr>
            <a:r>
              <a:rPr lang="en" b="1">
                <a:solidFill>
                  <a:srgbClr val="FF0000"/>
                </a:solidFill>
              </a:rPr>
              <a:t>	  </a:t>
            </a:r>
            <a:r>
              <a:rPr lang="en" b="1">
                <a:solidFill>
                  <a:srgbClr val="19AA19"/>
                </a:solidFill>
              </a:rPr>
              <a:t>Consistent Offers to Join</a:t>
            </a:r>
            <a:r>
              <a:rPr lang="en" b="1">
                <a:solidFill>
                  <a:srgbClr val="FF0000"/>
                </a:solidFill>
              </a:rPr>
              <a:t>				   Sticking with first few people</a:t>
            </a:r>
            <a:endParaRPr b="1">
              <a:solidFill>
                <a:srgbClr val="FF0000"/>
              </a:solidFill>
            </a:endParaRPr>
          </a:p>
          <a:p>
            <a:pPr marL="0" lvl="0" indent="0" algn="l" rtl="0">
              <a:spcBef>
                <a:spcPts val="0"/>
              </a:spcBef>
              <a:spcAft>
                <a:spcPts val="0"/>
              </a:spcAft>
              <a:buNone/>
            </a:pPr>
            <a:r>
              <a:rPr lang="en" b="1">
                <a:solidFill>
                  <a:srgbClr val="FF0000"/>
                </a:solidFill>
              </a:rPr>
              <a:t>	</a:t>
            </a:r>
            <a:r>
              <a:rPr lang="en" b="1">
                <a:solidFill>
                  <a:srgbClr val="19AA19"/>
                </a:solidFill>
              </a:rPr>
              <a:t>Google Drive Organized &amp; Shared	     </a:t>
            </a:r>
            <a:r>
              <a:rPr lang="en" b="1">
                <a:solidFill>
                  <a:srgbClr val="FF0000"/>
                </a:solidFill>
              </a:rPr>
              <a:t>Messy Google Drive, withheld access</a:t>
            </a:r>
            <a:endParaRPr b="1">
              <a:solidFill>
                <a:srgbClr val="FF0000"/>
              </a:solidFill>
            </a:endParaRPr>
          </a:p>
          <a:p>
            <a:pPr marL="0" lvl="0" indent="0" algn="l" rtl="0">
              <a:spcBef>
                <a:spcPts val="0"/>
              </a:spcBef>
              <a:spcAft>
                <a:spcPts val="0"/>
              </a:spcAft>
              <a:buNone/>
            </a:pPr>
            <a:r>
              <a:rPr lang="en" b="1">
                <a:solidFill>
                  <a:srgbClr val="FF0000"/>
                </a:solidFill>
              </a:rPr>
              <a:t>	</a:t>
            </a:r>
            <a:r>
              <a:rPr lang="en" b="1">
                <a:solidFill>
                  <a:srgbClr val="19AA19"/>
                </a:solidFill>
              </a:rPr>
              <a:t>	Calendar Invites				     </a:t>
            </a:r>
            <a:r>
              <a:rPr lang="en" b="1">
                <a:solidFill>
                  <a:srgbClr val="FF0000"/>
                </a:solidFill>
              </a:rPr>
              <a:t>Email with Zoom Link (Event Details)</a:t>
            </a:r>
            <a:endParaRPr b="1">
              <a:solidFill>
                <a:srgbClr val="FF0000"/>
              </a:solidFill>
            </a:endParaRPr>
          </a:p>
          <a:p>
            <a:pPr marL="0" lvl="0" indent="0" algn="l" rtl="0">
              <a:spcBef>
                <a:spcPts val="0"/>
              </a:spcBef>
              <a:spcAft>
                <a:spcPts val="0"/>
              </a:spcAft>
              <a:buNone/>
            </a:pPr>
            <a:r>
              <a:rPr lang="en" b="1">
                <a:solidFill>
                  <a:srgbClr val="FF0000"/>
                </a:solidFill>
              </a:rPr>
              <a:t>	   </a:t>
            </a:r>
            <a:r>
              <a:rPr lang="en" b="1">
                <a:solidFill>
                  <a:srgbClr val="19AA19"/>
                </a:solidFill>
              </a:rPr>
              <a:t> Hard-Working Leaders</a:t>
            </a:r>
            <a:r>
              <a:rPr lang="en" b="1">
                <a:solidFill>
                  <a:srgbClr val="FF0000"/>
                </a:solidFill>
              </a:rPr>
              <a:t>				Lazy or Overly Committed Leaders</a:t>
            </a:r>
            <a:endParaRPr b="1">
              <a:solidFill>
                <a:srgbClr val="FF0000"/>
              </a:solidFill>
            </a:endParaRPr>
          </a:p>
          <a:p>
            <a:pPr marL="0" lvl="0" indent="0" algn="l" rtl="0">
              <a:spcBef>
                <a:spcPts val="0"/>
              </a:spcBef>
              <a:spcAft>
                <a:spcPts val="0"/>
              </a:spcAft>
              <a:buNone/>
            </a:pPr>
            <a:r>
              <a:rPr lang="en" b="1">
                <a:solidFill>
                  <a:srgbClr val="19AA19"/>
                </a:solidFill>
              </a:rPr>
              <a:t>Detailed Agendas sent before Meeting</a:t>
            </a:r>
            <a:r>
              <a:rPr lang="en" b="1">
                <a:solidFill>
                  <a:srgbClr val="FF0000"/>
                </a:solidFill>
              </a:rPr>
              <a:t>		Meeting with no detailed agenda</a:t>
            </a:r>
            <a:endParaRPr b="1">
              <a:solidFill>
                <a:srgbClr val="FF0000"/>
              </a:solidFill>
            </a:endParaRPr>
          </a:p>
        </p:txBody>
      </p:sp>
      <p:sp>
        <p:nvSpPr>
          <p:cNvPr id="287" name="Google Shape;287;p26"/>
          <p:cNvSpPr/>
          <p:nvPr/>
        </p:nvSpPr>
        <p:spPr>
          <a:xfrm>
            <a:off x="0" y="4517100"/>
            <a:ext cx="9144000" cy="62640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288" name="Google Shape;288;p26"/>
          <p:cNvPicPr preferRelativeResize="0"/>
          <p:nvPr/>
        </p:nvPicPr>
        <p:blipFill rotWithShape="1">
          <a:blip r:embed="rId3">
            <a:alphaModFix/>
          </a:blip>
          <a:srcRect r="47123"/>
          <a:stretch/>
        </p:blipFill>
        <p:spPr>
          <a:xfrm>
            <a:off x="2670350" y="1434775"/>
            <a:ext cx="3803299" cy="3708725"/>
          </a:xfrm>
          <a:prstGeom prst="rect">
            <a:avLst/>
          </a:prstGeom>
          <a:noFill/>
          <a:ln w="19050" cap="flat" cmpd="sng">
            <a:solidFill>
              <a:schemeClr val="dk1"/>
            </a:solidFill>
            <a:prstDash val="solid"/>
            <a:round/>
            <a:headEnd type="none" w="sm" len="sm"/>
            <a:tailEnd type="none" w="sm" len="sm"/>
          </a:ln>
        </p:spPr>
      </p:pic>
      <p:pic>
        <p:nvPicPr>
          <p:cNvPr id="289" name="Google Shape;289;p26"/>
          <p:cNvPicPr preferRelativeResize="0"/>
          <p:nvPr/>
        </p:nvPicPr>
        <p:blipFill rotWithShape="1">
          <a:blip r:embed="rId4">
            <a:alphaModFix/>
          </a:blip>
          <a:srcRect/>
          <a:stretch/>
        </p:blipFill>
        <p:spPr>
          <a:xfrm>
            <a:off x="19050" y="4516175"/>
            <a:ext cx="2023381" cy="607800"/>
          </a:xfrm>
          <a:prstGeom prst="rect">
            <a:avLst/>
          </a:prstGeom>
          <a:noFill/>
          <a:ln>
            <a:noFill/>
          </a:ln>
        </p:spPr>
      </p:pic>
      <p:pic>
        <p:nvPicPr>
          <p:cNvPr id="290" name="Google Shape;290;p26"/>
          <p:cNvPicPr preferRelativeResize="0"/>
          <p:nvPr/>
        </p:nvPicPr>
        <p:blipFill rotWithShape="1">
          <a:blip r:embed="rId5">
            <a:alphaModFix/>
          </a:blip>
          <a:srcRect/>
          <a:stretch/>
        </p:blipFill>
        <p:spPr>
          <a:xfrm>
            <a:off x="6529464" y="4516175"/>
            <a:ext cx="2593260" cy="6078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28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pic>
        <p:nvPicPr>
          <p:cNvPr id="295" name="Google Shape;295;p27"/>
          <p:cNvPicPr preferRelativeResize="0"/>
          <p:nvPr/>
        </p:nvPicPr>
        <p:blipFill>
          <a:blip r:embed="rId3">
            <a:alphaModFix/>
          </a:blip>
          <a:stretch>
            <a:fillRect/>
          </a:stretch>
        </p:blipFill>
        <p:spPr>
          <a:xfrm>
            <a:off x="99700" y="517075"/>
            <a:ext cx="4197075" cy="4626425"/>
          </a:xfrm>
          <a:prstGeom prst="rect">
            <a:avLst/>
          </a:prstGeom>
          <a:noFill/>
          <a:ln>
            <a:noFill/>
          </a:ln>
        </p:spPr>
      </p:pic>
      <p:sp>
        <p:nvSpPr>
          <p:cNvPr id="296" name="Google Shape;296;p27"/>
          <p:cNvSpPr txBox="1"/>
          <p:nvPr/>
        </p:nvSpPr>
        <p:spPr>
          <a:xfrm>
            <a:off x="0" y="24475"/>
            <a:ext cx="4952100" cy="492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2000" b="1">
                <a:latin typeface="Times New Roman"/>
                <a:ea typeface="Times New Roman"/>
                <a:cs typeface="Times New Roman"/>
                <a:sym typeface="Times New Roman"/>
              </a:rPr>
              <a:t>Create a Year-Long Calendar to Aim For→ </a:t>
            </a:r>
            <a:endParaRPr sz="2000" b="1">
              <a:latin typeface="Times New Roman"/>
              <a:ea typeface="Times New Roman"/>
              <a:cs typeface="Times New Roman"/>
              <a:sym typeface="Times New Roman"/>
            </a:endParaRPr>
          </a:p>
        </p:txBody>
      </p:sp>
      <p:sp>
        <p:nvSpPr>
          <p:cNvPr id="297" name="Google Shape;297;p27"/>
          <p:cNvSpPr txBox="1"/>
          <p:nvPr/>
        </p:nvSpPr>
        <p:spPr>
          <a:xfrm>
            <a:off x="4899550" y="83950"/>
            <a:ext cx="2532000" cy="492600"/>
          </a:xfrm>
          <a:prstGeom prst="rect">
            <a:avLst/>
          </a:prstGeom>
          <a:noFill/>
          <a:ln w="19050" cap="flat" cmpd="sng">
            <a:solidFill>
              <a:srgbClr val="FF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Clr>
                <a:srgbClr val="000000"/>
              </a:buClr>
              <a:buSzPts val="1100"/>
              <a:buFont typeface="Arial"/>
              <a:buNone/>
            </a:pPr>
            <a:r>
              <a:rPr lang="en" sz="2000" b="1">
                <a:solidFill>
                  <a:srgbClr val="000000"/>
                </a:solidFill>
                <a:latin typeface="Times New Roman"/>
                <a:ea typeface="Times New Roman"/>
                <a:cs typeface="Times New Roman"/>
                <a:sym typeface="Times New Roman"/>
              </a:rPr>
              <a:t>What we actually did </a:t>
            </a:r>
            <a:endParaRPr/>
          </a:p>
        </p:txBody>
      </p:sp>
      <p:sp>
        <p:nvSpPr>
          <p:cNvPr id="298" name="Google Shape;298;p27"/>
          <p:cNvSpPr txBox="1"/>
          <p:nvPr/>
        </p:nvSpPr>
        <p:spPr>
          <a:xfrm>
            <a:off x="4423450" y="628900"/>
            <a:ext cx="4666200" cy="4063500"/>
          </a:xfrm>
          <a:prstGeom prst="rect">
            <a:avLst/>
          </a:prstGeom>
          <a:noFill/>
          <a:ln w="19050" cap="flat" cmpd="sng">
            <a:solidFill>
              <a:srgbClr val="FF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a:t>August: All listed events</a:t>
            </a:r>
            <a:endParaRPr/>
          </a:p>
          <a:p>
            <a:pPr marL="0" lvl="0" indent="0" algn="l" rtl="0">
              <a:spcBef>
                <a:spcPts val="0"/>
              </a:spcBef>
              <a:spcAft>
                <a:spcPts val="0"/>
              </a:spcAft>
              <a:buNone/>
            </a:pPr>
            <a:endParaRPr/>
          </a:p>
          <a:p>
            <a:pPr marL="0" lvl="0" indent="0" algn="l" rtl="0">
              <a:spcBef>
                <a:spcPts val="0"/>
              </a:spcBef>
              <a:spcAft>
                <a:spcPts val="0"/>
              </a:spcAft>
              <a:buNone/>
            </a:pPr>
            <a:r>
              <a:rPr lang="en"/>
              <a:t>September: All listed events </a:t>
            </a:r>
            <a:r>
              <a:rPr lang="en" b="1"/>
              <a:t>+ Lobby Kent City Council</a:t>
            </a:r>
            <a:endParaRPr b="1"/>
          </a:p>
          <a:p>
            <a:pPr marL="0" lvl="0" indent="0" algn="l" rtl="0">
              <a:spcBef>
                <a:spcPts val="0"/>
              </a:spcBef>
              <a:spcAft>
                <a:spcPts val="0"/>
              </a:spcAft>
              <a:buNone/>
            </a:pPr>
            <a:endParaRPr/>
          </a:p>
          <a:p>
            <a:pPr marL="0" lvl="0" indent="0" algn="l" rtl="0">
              <a:spcBef>
                <a:spcPts val="0"/>
              </a:spcBef>
              <a:spcAft>
                <a:spcPts val="0"/>
              </a:spcAft>
              <a:buNone/>
            </a:pPr>
            <a:r>
              <a:rPr lang="en"/>
              <a:t>October: All listed events + </a:t>
            </a:r>
            <a:r>
              <a:rPr lang="en" b="1"/>
              <a:t>Passed Resolution in Kent! + Began state medical society resolution</a:t>
            </a:r>
            <a:endParaRPr b="1"/>
          </a:p>
          <a:p>
            <a:pPr marL="0" lvl="0" indent="0" algn="l" rtl="0">
              <a:spcBef>
                <a:spcPts val="0"/>
              </a:spcBef>
              <a:spcAft>
                <a:spcPts val="0"/>
              </a:spcAft>
              <a:buNone/>
            </a:pPr>
            <a:endParaRPr/>
          </a:p>
          <a:p>
            <a:pPr marL="0" lvl="0" indent="0" algn="l" rtl="0">
              <a:spcBef>
                <a:spcPts val="0"/>
              </a:spcBef>
              <a:spcAft>
                <a:spcPts val="0"/>
              </a:spcAft>
              <a:buNone/>
            </a:pPr>
            <a:r>
              <a:rPr lang="en"/>
              <a:t>November: </a:t>
            </a:r>
            <a:r>
              <a:rPr lang="en" b="1"/>
              <a:t>Updated resources for Kent Health Dept. + Attended PNHP/SNaHP Annual Meeting</a:t>
            </a:r>
            <a:endParaRPr b="1"/>
          </a:p>
          <a:p>
            <a:pPr marL="0" lvl="0" indent="0" algn="l" rtl="0">
              <a:spcBef>
                <a:spcPts val="0"/>
              </a:spcBef>
              <a:spcAft>
                <a:spcPts val="0"/>
              </a:spcAft>
              <a:buNone/>
            </a:pPr>
            <a:endParaRPr/>
          </a:p>
          <a:p>
            <a:pPr marL="0" lvl="0" indent="0" algn="l" rtl="0">
              <a:spcBef>
                <a:spcPts val="0"/>
              </a:spcBef>
              <a:spcAft>
                <a:spcPts val="0"/>
              </a:spcAft>
              <a:buNone/>
            </a:pPr>
            <a:r>
              <a:rPr lang="en"/>
              <a:t>December: </a:t>
            </a:r>
            <a:r>
              <a:rPr lang="en" b="1"/>
              <a:t>Updated Resources for Kent Health Dept. + Lobby Akron City Council + Submitted resolution</a:t>
            </a:r>
            <a:endParaRPr b="1"/>
          </a:p>
          <a:p>
            <a:pPr marL="0" lvl="0" indent="0" algn="l" rtl="0">
              <a:spcBef>
                <a:spcPts val="0"/>
              </a:spcBef>
              <a:spcAft>
                <a:spcPts val="0"/>
              </a:spcAft>
              <a:buNone/>
            </a:pPr>
            <a:endParaRPr/>
          </a:p>
          <a:p>
            <a:pPr marL="0" lvl="0" indent="0" algn="l" rtl="0">
              <a:spcBef>
                <a:spcPts val="0"/>
              </a:spcBef>
              <a:spcAft>
                <a:spcPts val="0"/>
              </a:spcAft>
              <a:buNone/>
            </a:pPr>
            <a:r>
              <a:rPr lang="en"/>
              <a:t>January: Debate + </a:t>
            </a:r>
            <a:r>
              <a:rPr lang="en" b="1"/>
              <a:t>MSS Resolution Meeting + Akron CIty Lobbying</a:t>
            </a:r>
            <a:endParaRPr b="1"/>
          </a:p>
          <a:p>
            <a:pPr marL="0" lvl="0" indent="0" algn="l" rtl="0">
              <a:spcBef>
                <a:spcPts val="0"/>
              </a:spcBef>
              <a:spcAft>
                <a:spcPts val="0"/>
              </a:spcAft>
              <a:buNone/>
            </a:pPr>
            <a:endParaRPr/>
          </a:p>
          <a:p>
            <a:pPr marL="0" lvl="0" indent="0" algn="l" rtl="0">
              <a:spcBef>
                <a:spcPts val="0"/>
              </a:spcBef>
              <a:spcAft>
                <a:spcPts val="0"/>
              </a:spcAft>
              <a:buNone/>
            </a:pPr>
            <a:r>
              <a:rPr lang="en"/>
              <a:t>February: Pharmacy Recruitment </a:t>
            </a:r>
            <a:r>
              <a:rPr lang="en" b="1"/>
              <a:t>+ M2 Advocacy Class + E-Board Applications</a:t>
            </a:r>
            <a:endParaRPr b="1"/>
          </a:p>
        </p:txBody>
      </p:sp>
      <p:cxnSp>
        <p:nvCxnSpPr>
          <p:cNvPr id="299" name="Google Shape;299;p27"/>
          <p:cNvCxnSpPr/>
          <p:nvPr/>
        </p:nvCxnSpPr>
        <p:spPr>
          <a:xfrm flipH="1">
            <a:off x="360425" y="2930800"/>
            <a:ext cx="1980900" cy="39300"/>
          </a:xfrm>
          <a:prstGeom prst="straightConnector1">
            <a:avLst/>
          </a:prstGeom>
          <a:noFill/>
          <a:ln w="28575" cap="flat" cmpd="sng">
            <a:solidFill>
              <a:srgbClr val="FF0000"/>
            </a:solidFill>
            <a:prstDash val="solid"/>
            <a:round/>
            <a:headEnd type="none" w="med" len="med"/>
            <a:tailEnd type="none" w="med" len="med"/>
          </a:ln>
        </p:spPr>
      </p:cxnSp>
      <p:cxnSp>
        <p:nvCxnSpPr>
          <p:cNvPr id="300" name="Google Shape;300;p27"/>
          <p:cNvCxnSpPr/>
          <p:nvPr/>
        </p:nvCxnSpPr>
        <p:spPr>
          <a:xfrm flipH="1">
            <a:off x="284325" y="3350625"/>
            <a:ext cx="3500100" cy="600"/>
          </a:xfrm>
          <a:prstGeom prst="straightConnector1">
            <a:avLst/>
          </a:prstGeom>
          <a:noFill/>
          <a:ln w="28575" cap="flat" cmpd="sng">
            <a:solidFill>
              <a:srgbClr val="FF0000"/>
            </a:solidFill>
            <a:prstDash val="solid"/>
            <a:round/>
            <a:headEnd type="none" w="med" len="med"/>
            <a:tailEnd type="none" w="med" len="med"/>
          </a:ln>
        </p:spPr>
      </p:cxnSp>
      <p:cxnSp>
        <p:nvCxnSpPr>
          <p:cNvPr id="301" name="Google Shape;301;p27"/>
          <p:cNvCxnSpPr/>
          <p:nvPr/>
        </p:nvCxnSpPr>
        <p:spPr>
          <a:xfrm rot="10800000">
            <a:off x="284100" y="4570300"/>
            <a:ext cx="2319600" cy="13500"/>
          </a:xfrm>
          <a:prstGeom prst="straightConnector1">
            <a:avLst/>
          </a:prstGeom>
          <a:noFill/>
          <a:ln w="28575" cap="flat" cmpd="sng">
            <a:solidFill>
              <a:srgbClr val="FF0000"/>
            </a:solidFill>
            <a:prstDash val="solid"/>
            <a:round/>
            <a:headEnd type="none" w="med" len="med"/>
            <a:tailEnd type="none" w="med" len="me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9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9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05"/>
        <p:cNvGrpSpPr/>
        <p:nvPr/>
      </p:nvGrpSpPr>
      <p:grpSpPr>
        <a:xfrm>
          <a:off x="0" y="0"/>
          <a:ext cx="0" cy="0"/>
          <a:chOff x="0" y="0"/>
          <a:chExt cx="0" cy="0"/>
        </a:xfrm>
      </p:grpSpPr>
      <p:sp>
        <p:nvSpPr>
          <p:cNvPr id="306" name="Google Shape;306;p28"/>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5. Empowering Broad-Based Action</a:t>
            </a:r>
            <a:endParaRPr/>
          </a:p>
        </p:txBody>
      </p:sp>
      <p:sp>
        <p:nvSpPr>
          <p:cNvPr id="307" name="Google Shape;307;p28"/>
          <p:cNvSpPr txBox="1">
            <a:spLocks noGrp="1"/>
          </p:cNvSpPr>
          <p:nvPr>
            <p:ph type="body" idx="1"/>
          </p:nvPr>
        </p:nvSpPr>
        <p:spPr>
          <a:xfrm>
            <a:off x="311700" y="1152475"/>
            <a:ext cx="8520600" cy="30795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solidFill>
                  <a:schemeClr val="accent4"/>
                </a:solidFill>
              </a:rPr>
              <a:t>***Culture of empowering all leaders &amp; members to take initiative and risks; remove those risks for future members</a:t>
            </a:r>
            <a:endParaRPr>
              <a:solidFill>
                <a:schemeClr val="accent4"/>
              </a:solidFill>
            </a:endParaRPr>
          </a:p>
          <a:p>
            <a:pPr marL="0" lvl="0" indent="0" algn="l" rtl="0">
              <a:spcBef>
                <a:spcPts val="0"/>
              </a:spcBef>
              <a:spcAft>
                <a:spcPts val="0"/>
              </a:spcAft>
              <a:buNone/>
            </a:pPr>
            <a:endParaRPr>
              <a:solidFill>
                <a:schemeClr val="accent4"/>
              </a:solidFill>
            </a:endParaRPr>
          </a:p>
          <a:p>
            <a:pPr marL="0" lvl="0" indent="0" algn="l" rtl="0">
              <a:spcBef>
                <a:spcPts val="0"/>
              </a:spcBef>
              <a:spcAft>
                <a:spcPts val="0"/>
              </a:spcAft>
              <a:buNone/>
            </a:pPr>
            <a:r>
              <a:rPr lang="en" u="sng"/>
              <a:t>QUESTION:</a:t>
            </a:r>
            <a:r>
              <a:rPr lang="en"/>
              <a:t> What are some good leadership qualities or methods of empowering others to lead?</a:t>
            </a:r>
            <a:endParaRPr/>
          </a:p>
        </p:txBody>
      </p:sp>
      <p:sp>
        <p:nvSpPr>
          <p:cNvPr id="308" name="Google Shape;308;p28"/>
          <p:cNvSpPr/>
          <p:nvPr/>
        </p:nvSpPr>
        <p:spPr>
          <a:xfrm>
            <a:off x="0" y="4517100"/>
            <a:ext cx="9144000" cy="62640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309" name="Google Shape;309;p28"/>
          <p:cNvPicPr preferRelativeResize="0"/>
          <p:nvPr/>
        </p:nvPicPr>
        <p:blipFill rotWithShape="1">
          <a:blip r:embed="rId3">
            <a:alphaModFix/>
          </a:blip>
          <a:srcRect/>
          <a:stretch/>
        </p:blipFill>
        <p:spPr>
          <a:xfrm>
            <a:off x="19050" y="4516175"/>
            <a:ext cx="2023381" cy="607800"/>
          </a:xfrm>
          <a:prstGeom prst="rect">
            <a:avLst/>
          </a:prstGeom>
          <a:noFill/>
          <a:ln>
            <a:noFill/>
          </a:ln>
        </p:spPr>
      </p:pic>
      <p:pic>
        <p:nvPicPr>
          <p:cNvPr id="310" name="Google Shape;310;p28"/>
          <p:cNvPicPr preferRelativeResize="0"/>
          <p:nvPr/>
        </p:nvPicPr>
        <p:blipFill rotWithShape="1">
          <a:blip r:embed="rId4">
            <a:alphaModFix/>
          </a:blip>
          <a:srcRect/>
          <a:stretch/>
        </p:blipFill>
        <p:spPr>
          <a:xfrm>
            <a:off x="6529464" y="4516175"/>
            <a:ext cx="2593260" cy="6078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14"/>
        <p:cNvGrpSpPr/>
        <p:nvPr/>
      </p:nvGrpSpPr>
      <p:grpSpPr>
        <a:xfrm>
          <a:off x="0" y="0"/>
          <a:ext cx="0" cy="0"/>
          <a:chOff x="0" y="0"/>
          <a:chExt cx="0" cy="0"/>
        </a:xfrm>
      </p:grpSpPr>
      <p:sp>
        <p:nvSpPr>
          <p:cNvPr id="315" name="Google Shape;315;p29"/>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6. Generating Short-Term Wins</a:t>
            </a:r>
            <a:endParaRPr/>
          </a:p>
        </p:txBody>
      </p:sp>
      <p:sp>
        <p:nvSpPr>
          <p:cNvPr id="316" name="Google Shape;316;p29"/>
          <p:cNvSpPr txBox="1">
            <a:spLocks noGrp="1"/>
          </p:cNvSpPr>
          <p:nvPr>
            <p:ph type="body" idx="1"/>
          </p:nvPr>
        </p:nvSpPr>
        <p:spPr>
          <a:xfrm>
            <a:off x="311700" y="1017800"/>
            <a:ext cx="8520600" cy="3214200"/>
          </a:xfrm>
          <a:prstGeom prst="rect">
            <a:avLst/>
          </a:prstGeom>
        </p:spPr>
        <p:txBody>
          <a:bodyPr spcFirstLastPara="1" wrap="square" lIns="91425" tIns="91425" rIns="91425" bIns="91425" anchor="t" anchorCtr="0">
            <a:normAutofit fontScale="85000" lnSpcReduction="20000"/>
          </a:bodyPr>
          <a:lstStyle/>
          <a:p>
            <a:pPr marL="0" lvl="0" indent="0" algn="l" rtl="0">
              <a:spcBef>
                <a:spcPts val="0"/>
              </a:spcBef>
              <a:spcAft>
                <a:spcPts val="0"/>
              </a:spcAft>
              <a:buNone/>
            </a:pPr>
            <a:r>
              <a:rPr lang="en">
                <a:solidFill>
                  <a:schemeClr val="accent4"/>
                </a:solidFill>
              </a:rPr>
              <a:t>***A clear path to quick wins/rewards encourages others</a:t>
            </a:r>
            <a:endParaRPr>
              <a:solidFill>
                <a:schemeClr val="accent4"/>
              </a:solidFill>
            </a:endParaRPr>
          </a:p>
          <a:p>
            <a:pPr marL="0" lvl="0" indent="0" algn="l" rtl="0">
              <a:spcBef>
                <a:spcPts val="0"/>
              </a:spcBef>
              <a:spcAft>
                <a:spcPts val="0"/>
              </a:spcAft>
              <a:buNone/>
            </a:pPr>
            <a:endParaRPr>
              <a:solidFill>
                <a:schemeClr val="accent4"/>
              </a:solidFill>
            </a:endParaRPr>
          </a:p>
          <a:p>
            <a:pPr marL="0" lvl="0" indent="0" algn="l" rtl="0">
              <a:spcBef>
                <a:spcPts val="0"/>
              </a:spcBef>
              <a:spcAft>
                <a:spcPts val="0"/>
              </a:spcAft>
              <a:buNone/>
            </a:pPr>
            <a:endParaRPr>
              <a:solidFill>
                <a:schemeClr val="accent4"/>
              </a:solidFill>
            </a:endParaRPr>
          </a:p>
          <a:p>
            <a:pPr marL="0" lvl="0" indent="0" algn="l" rtl="0">
              <a:spcBef>
                <a:spcPts val="0"/>
              </a:spcBef>
              <a:spcAft>
                <a:spcPts val="0"/>
              </a:spcAft>
              <a:buNone/>
            </a:pPr>
            <a:endParaRPr>
              <a:solidFill>
                <a:schemeClr val="accent4"/>
              </a:solidFill>
            </a:endParaRPr>
          </a:p>
          <a:p>
            <a:pPr marL="0" lvl="0" indent="0" algn="l" rtl="0">
              <a:spcBef>
                <a:spcPts val="0"/>
              </a:spcBef>
              <a:spcAft>
                <a:spcPts val="0"/>
              </a:spcAft>
              <a:buNone/>
            </a:pPr>
            <a:endParaRPr>
              <a:solidFill>
                <a:schemeClr val="accent4"/>
              </a:solidFill>
            </a:endParaRPr>
          </a:p>
          <a:p>
            <a:pPr marL="0" lvl="0" indent="0" algn="l" rtl="0">
              <a:spcBef>
                <a:spcPts val="0"/>
              </a:spcBef>
              <a:spcAft>
                <a:spcPts val="0"/>
              </a:spcAft>
              <a:buNone/>
            </a:pPr>
            <a:r>
              <a:rPr lang="en">
                <a:solidFill>
                  <a:schemeClr val="accent4"/>
                </a:solidFill>
              </a:rPr>
              <a:t>***Must go beyond quick wins, build on your momentum towards your long term goal</a:t>
            </a:r>
            <a:endParaRPr>
              <a:solidFill>
                <a:schemeClr val="accent4"/>
              </a:solidFill>
            </a:endParaRPr>
          </a:p>
          <a:p>
            <a:pPr marL="0" lvl="0" indent="0" algn="l" rtl="0">
              <a:spcBef>
                <a:spcPts val="0"/>
              </a:spcBef>
              <a:spcAft>
                <a:spcPts val="0"/>
              </a:spcAft>
              <a:buNone/>
            </a:pPr>
            <a:endParaRPr/>
          </a:p>
          <a:p>
            <a:pPr marL="0" lvl="0" indent="0" algn="l" rtl="0">
              <a:spcBef>
                <a:spcPts val="0"/>
              </a:spcBef>
              <a:spcAft>
                <a:spcPts val="0"/>
              </a:spcAft>
              <a:buNone/>
            </a:pPr>
            <a:r>
              <a:rPr lang="en"/>
              <a:t>			        </a:t>
            </a:r>
            <a:r>
              <a:rPr lang="en" sz="2300" b="1"/>
              <a:t>4 Case Reports from SNaHP at NEOMED</a:t>
            </a:r>
            <a:endParaRPr sz="2300" b="1"/>
          </a:p>
          <a:p>
            <a:pPr marL="2743200" lvl="0" indent="-352742" algn="l" rtl="0">
              <a:spcBef>
                <a:spcPts val="0"/>
              </a:spcBef>
              <a:spcAft>
                <a:spcPts val="0"/>
              </a:spcAft>
              <a:buSzPct val="100000"/>
              <a:buAutoNum type="arabicPeriod"/>
            </a:pPr>
            <a:r>
              <a:rPr lang="en" sz="2300" b="1"/>
              <a:t>Political Advocacy - City Resolution</a:t>
            </a:r>
            <a:endParaRPr sz="2300" b="1"/>
          </a:p>
          <a:p>
            <a:pPr marL="2743200" lvl="0" indent="-352742" algn="l" rtl="0">
              <a:spcBef>
                <a:spcPts val="0"/>
              </a:spcBef>
              <a:spcAft>
                <a:spcPts val="0"/>
              </a:spcAft>
              <a:buSzPct val="100000"/>
              <a:buAutoNum type="arabicPeriod"/>
            </a:pPr>
            <a:r>
              <a:rPr lang="en" sz="2300" b="1"/>
              <a:t>Base-Building - Medical Society Resolution</a:t>
            </a:r>
            <a:endParaRPr sz="2300" b="1"/>
          </a:p>
          <a:p>
            <a:pPr marL="2743200" lvl="0" indent="-352742" algn="l" rtl="0">
              <a:spcBef>
                <a:spcPts val="0"/>
              </a:spcBef>
              <a:spcAft>
                <a:spcPts val="0"/>
              </a:spcAft>
              <a:buSzPct val="100000"/>
              <a:buAutoNum type="arabicPeriod"/>
            </a:pPr>
            <a:r>
              <a:rPr lang="en" sz="2300" b="1"/>
              <a:t>Base Building - Reproductive Advocacy</a:t>
            </a:r>
            <a:endParaRPr sz="2300" b="1"/>
          </a:p>
          <a:p>
            <a:pPr marL="2743200" lvl="0" indent="-352742" algn="l" rtl="0">
              <a:spcBef>
                <a:spcPts val="0"/>
              </a:spcBef>
              <a:spcAft>
                <a:spcPts val="0"/>
              </a:spcAft>
              <a:buSzPct val="100000"/>
              <a:buAutoNum type="arabicPeriod"/>
            </a:pPr>
            <a:r>
              <a:rPr lang="en" sz="2300" b="1"/>
              <a:t>Education - Events → Curriculum</a:t>
            </a:r>
            <a:endParaRPr sz="2300" b="1"/>
          </a:p>
        </p:txBody>
      </p:sp>
      <p:sp>
        <p:nvSpPr>
          <p:cNvPr id="317" name="Google Shape;317;p29"/>
          <p:cNvSpPr/>
          <p:nvPr/>
        </p:nvSpPr>
        <p:spPr>
          <a:xfrm>
            <a:off x="0" y="4517100"/>
            <a:ext cx="9144000" cy="62640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318" name="Google Shape;318;p29"/>
          <p:cNvPicPr preferRelativeResize="0"/>
          <p:nvPr/>
        </p:nvPicPr>
        <p:blipFill rotWithShape="1">
          <a:blip r:embed="rId3">
            <a:alphaModFix/>
          </a:blip>
          <a:srcRect/>
          <a:stretch/>
        </p:blipFill>
        <p:spPr>
          <a:xfrm>
            <a:off x="19050" y="4516175"/>
            <a:ext cx="2023381" cy="607800"/>
          </a:xfrm>
          <a:prstGeom prst="rect">
            <a:avLst/>
          </a:prstGeom>
          <a:noFill/>
          <a:ln>
            <a:noFill/>
          </a:ln>
        </p:spPr>
      </p:pic>
      <p:pic>
        <p:nvPicPr>
          <p:cNvPr id="319" name="Google Shape;319;p29"/>
          <p:cNvPicPr preferRelativeResize="0"/>
          <p:nvPr/>
        </p:nvPicPr>
        <p:blipFill rotWithShape="1">
          <a:blip r:embed="rId4">
            <a:alphaModFix/>
          </a:blip>
          <a:srcRect/>
          <a:stretch/>
        </p:blipFill>
        <p:spPr>
          <a:xfrm>
            <a:off x="6529464" y="4516175"/>
            <a:ext cx="2593260" cy="607800"/>
          </a:xfrm>
          <a:prstGeom prst="rect">
            <a:avLst/>
          </a:prstGeom>
          <a:noFill/>
          <a:ln>
            <a:noFill/>
          </a:ln>
        </p:spPr>
      </p:pic>
      <p:sp>
        <p:nvSpPr>
          <p:cNvPr id="320" name="Google Shape;320;p29"/>
          <p:cNvSpPr txBox="1">
            <a:spLocks noGrp="1"/>
          </p:cNvSpPr>
          <p:nvPr>
            <p:ph type="title"/>
          </p:nvPr>
        </p:nvSpPr>
        <p:spPr>
          <a:xfrm>
            <a:off x="311700" y="17054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7. Consolidating Gains and Producing More Change</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24"/>
        <p:cNvGrpSpPr/>
        <p:nvPr/>
      </p:nvGrpSpPr>
      <p:grpSpPr>
        <a:xfrm>
          <a:off x="0" y="0"/>
          <a:ext cx="0" cy="0"/>
          <a:chOff x="0" y="0"/>
          <a:chExt cx="0" cy="0"/>
        </a:xfrm>
      </p:grpSpPr>
      <p:sp>
        <p:nvSpPr>
          <p:cNvPr id="325" name="Google Shape;325;p30"/>
          <p:cNvSpPr txBox="1">
            <a:spLocks noGrp="1"/>
          </p:cNvSpPr>
          <p:nvPr>
            <p:ph type="title"/>
          </p:nvPr>
        </p:nvSpPr>
        <p:spPr>
          <a:xfrm>
            <a:off x="311700" y="-472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Case Report #1: Political Advocacy - </a:t>
            </a:r>
            <a:r>
              <a:rPr lang="en" u="sng">
                <a:solidFill>
                  <a:schemeClr val="hlink"/>
                </a:solidFill>
                <a:hlinkClick r:id="rId3"/>
              </a:rPr>
              <a:t>City Resolutions</a:t>
            </a:r>
            <a:endParaRPr/>
          </a:p>
        </p:txBody>
      </p:sp>
      <p:sp>
        <p:nvSpPr>
          <p:cNvPr id="326" name="Google Shape;326;p30"/>
          <p:cNvSpPr txBox="1">
            <a:spLocks noGrp="1"/>
          </p:cNvSpPr>
          <p:nvPr>
            <p:ph type="body" idx="1"/>
          </p:nvPr>
        </p:nvSpPr>
        <p:spPr>
          <a:xfrm>
            <a:off x="-21300" y="645275"/>
            <a:ext cx="9144000" cy="35868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u="sng">
                <a:solidFill>
                  <a:schemeClr val="hlink"/>
                </a:solidFill>
                <a:hlinkClick r:id="rId4"/>
              </a:rPr>
              <a:t>City/County Resolution</a:t>
            </a:r>
            <a:endParaRPr/>
          </a:p>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ctr" rtl="0">
              <a:spcBef>
                <a:spcPts val="0"/>
              </a:spcBef>
              <a:spcAft>
                <a:spcPts val="0"/>
              </a:spcAft>
              <a:buNone/>
            </a:pPr>
            <a:r>
              <a:rPr lang="en"/>
              <a:t>Health Dept. Projects		Connection to Akron &amp; Lori		School Recognition</a:t>
            </a:r>
            <a:endParaRPr/>
          </a:p>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ctr" rtl="0">
              <a:spcBef>
                <a:spcPts val="0"/>
              </a:spcBef>
              <a:spcAft>
                <a:spcPts val="0"/>
              </a:spcAft>
              <a:buNone/>
            </a:pPr>
            <a:r>
              <a:rPr lang="en"/>
              <a:t>Health Fair	Website Resources	</a:t>
            </a:r>
            <a:r>
              <a:rPr lang="en" u="sng">
                <a:solidFill>
                  <a:schemeClr val="hlink"/>
                </a:solidFill>
                <a:hlinkClick r:id="rId5"/>
              </a:rPr>
              <a:t>Med Debt Relief</a:t>
            </a:r>
            <a:r>
              <a:rPr lang="en"/>
              <a:t> 	Gov’t Relations	Recruitment</a:t>
            </a:r>
            <a:endParaRPr/>
          </a:p>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ctr" rtl="0">
              <a:spcBef>
                <a:spcPts val="0"/>
              </a:spcBef>
              <a:spcAft>
                <a:spcPts val="0"/>
              </a:spcAft>
              <a:buNone/>
            </a:pPr>
            <a:r>
              <a:rPr lang="en"/>
              <a:t>2 More City/County Resolutions (Akron &amp; Summit County)</a:t>
            </a:r>
            <a:endParaRPr/>
          </a:p>
        </p:txBody>
      </p:sp>
      <p:sp>
        <p:nvSpPr>
          <p:cNvPr id="327" name="Google Shape;327;p30"/>
          <p:cNvSpPr/>
          <p:nvPr/>
        </p:nvSpPr>
        <p:spPr>
          <a:xfrm>
            <a:off x="0" y="4517100"/>
            <a:ext cx="9144000" cy="62640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328" name="Google Shape;328;p30"/>
          <p:cNvPicPr preferRelativeResize="0"/>
          <p:nvPr/>
        </p:nvPicPr>
        <p:blipFill rotWithShape="1">
          <a:blip r:embed="rId6">
            <a:alphaModFix/>
          </a:blip>
          <a:srcRect/>
          <a:stretch/>
        </p:blipFill>
        <p:spPr>
          <a:xfrm>
            <a:off x="19050" y="4516175"/>
            <a:ext cx="2023381" cy="607800"/>
          </a:xfrm>
          <a:prstGeom prst="rect">
            <a:avLst/>
          </a:prstGeom>
          <a:noFill/>
          <a:ln>
            <a:noFill/>
          </a:ln>
        </p:spPr>
      </p:pic>
      <p:pic>
        <p:nvPicPr>
          <p:cNvPr id="329" name="Google Shape;329;p30"/>
          <p:cNvPicPr preferRelativeResize="0"/>
          <p:nvPr/>
        </p:nvPicPr>
        <p:blipFill rotWithShape="1">
          <a:blip r:embed="rId7">
            <a:alphaModFix/>
          </a:blip>
          <a:srcRect/>
          <a:stretch/>
        </p:blipFill>
        <p:spPr>
          <a:xfrm>
            <a:off x="6529464" y="4516175"/>
            <a:ext cx="2593260" cy="607800"/>
          </a:xfrm>
          <a:prstGeom prst="rect">
            <a:avLst/>
          </a:prstGeom>
          <a:noFill/>
          <a:ln>
            <a:noFill/>
          </a:ln>
        </p:spPr>
      </p:pic>
      <p:cxnSp>
        <p:nvCxnSpPr>
          <p:cNvPr id="330" name="Google Shape;330;p30"/>
          <p:cNvCxnSpPr/>
          <p:nvPr/>
        </p:nvCxnSpPr>
        <p:spPr>
          <a:xfrm flipH="1">
            <a:off x="2595525" y="993975"/>
            <a:ext cx="772200" cy="660000"/>
          </a:xfrm>
          <a:prstGeom prst="straightConnector1">
            <a:avLst/>
          </a:prstGeom>
          <a:noFill/>
          <a:ln w="19050" cap="flat" cmpd="sng">
            <a:solidFill>
              <a:schemeClr val="accent3"/>
            </a:solidFill>
            <a:prstDash val="solid"/>
            <a:round/>
            <a:headEnd type="none" w="med" len="med"/>
            <a:tailEnd type="triangle" w="med" len="med"/>
          </a:ln>
        </p:spPr>
      </p:cxnSp>
      <p:cxnSp>
        <p:nvCxnSpPr>
          <p:cNvPr id="331" name="Google Shape;331;p30"/>
          <p:cNvCxnSpPr/>
          <p:nvPr/>
        </p:nvCxnSpPr>
        <p:spPr>
          <a:xfrm>
            <a:off x="5771325" y="1018900"/>
            <a:ext cx="759600" cy="672600"/>
          </a:xfrm>
          <a:prstGeom prst="straightConnector1">
            <a:avLst/>
          </a:prstGeom>
          <a:noFill/>
          <a:ln w="19050" cap="flat" cmpd="sng">
            <a:solidFill>
              <a:schemeClr val="accent3"/>
            </a:solidFill>
            <a:prstDash val="solid"/>
            <a:round/>
            <a:headEnd type="none" w="med" len="med"/>
            <a:tailEnd type="triangle" w="med" len="med"/>
          </a:ln>
        </p:spPr>
      </p:cxnSp>
      <p:cxnSp>
        <p:nvCxnSpPr>
          <p:cNvPr id="332" name="Google Shape;332;p30"/>
          <p:cNvCxnSpPr/>
          <p:nvPr/>
        </p:nvCxnSpPr>
        <p:spPr>
          <a:xfrm flipH="1">
            <a:off x="4526100" y="1031350"/>
            <a:ext cx="12300" cy="647700"/>
          </a:xfrm>
          <a:prstGeom prst="straightConnector1">
            <a:avLst/>
          </a:prstGeom>
          <a:noFill/>
          <a:ln w="19050" cap="flat" cmpd="sng">
            <a:solidFill>
              <a:schemeClr val="accent3"/>
            </a:solidFill>
            <a:prstDash val="solid"/>
            <a:round/>
            <a:headEnd type="none" w="med" len="med"/>
            <a:tailEnd type="triangle" w="med" len="med"/>
          </a:ln>
        </p:spPr>
      </p:cxnSp>
      <p:cxnSp>
        <p:nvCxnSpPr>
          <p:cNvPr id="333" name="Google Shape;333;p30"/>
          <p:cNvCxnSpPr/>
          <p:nvPr/>
        </p:nvCxnSpPr>
        <p:spPr>
          <a:xfrm flipH="1">
            <a:off x="644638" y="1961800"/>
            <a:ext cx="772200" cy="660000"/>
          </a:xfrm>
          <a:prstGeom prst="straightConnector1">
            <a:avLst/>
          </a:prstGeom>
          <a:noFill/>
          <a:ln w="19050" cap="flat" cmpd="sng">
            <a:solidFill>
              <a:schemeClr val="accent3"/>
            </a:solidFill>
            <a:prstDash val="solid"/>
            <a:round/>
            <a:headEnd type="none" w="med" len="med"/>
            <a:tailEnd type="triangle" w="med" len="med"/>
          </a:ln>
        </p:spPr>
      </p:cxnSp>
      <p:cxnSp>
        <p:nvCxnSpPr>
          <p:cNvPr id="334" name="Google Shape;334;p30"/>
          <p:cNvCxnSpPr/>
          <p:nvPr/>
        </p:nvCxnSpPr>
        <p:spPr>
          <a:xfrm>
            <a:off x="2346500" y="1952950"/>
            <a:ext cx="211800" cy="660000"/>
          </a:xfrm>
          <a:prstGeom prst="straightConnector1">
            <a:avLst/>
          </a:prstGeom>
          <a:noFill/>
          <a:ln w="19050" cap="flat" cmpd="sng">
            <a:solidFill>
              <a:schemeClr val="accent3"/>
            </a:solidFill>
            <a:prstDash val="solid"/>
            <a:round/>
            <a:headEnd type="none" w="med" len="med"/>
            <a:tailEnd type="triangle" w="med" len="med"/>
          </a:ln>
        </p:spPr>
      </p:cxnSp>
      <p:cxnSp>
        <p:nvCxnSpPr>
          <p:cNvPr id="335" name="Google Shape;335;p30"/>
          <p:cNvCxnSpPr/>
          <p:nvPr/>
        </p:nvCxnSpPr>
        <p:spPr>
          <a:xfrm flipH="1">
            <a:off x="4703400" y="1974100"/>
            <a:ext cx="12300" cy="647700"/>
          </a:xfrm>
          <a:prstGeom prst="straightConnector1">
            <a:avLst/>
          </a:prstGeom>
          <a:noFill/>
          <a:ln w="19050" cap="flat" cmpd="sng">
            <a:solidFill>
              <a:schemeClr val="accent3"/>
            </a:solidFill>
            <a:prstDash val="solid"/>
            <a:round/>
            <a:headEnd type="none" w="med" len="med"/>
            <a:tailEnd type="triangle" w="med" len="med"/>
          </a:ln>
        </p:spPr>
      </p:cxnSp>
      <p:cxnSp>
        <p:nvCxnSpPr>
          <p:cNvPr id="336" name="Google Shape;336;p30"/>
          <p:cNvCxnSpPr/>
          <p:nvPr/>
        </p:nvCxnSpPr>
        <p:spPr>
          <a:xfrm flipH="1">
            <a:off x="6650413" y="1967950"/>
            <a:ext cx="772200" cy="660000"/>
          </a:xfrm>
          <a:prstGeom prst="straightConnector1">
            <a:avLst/>
          </a:prstGeom>
          <a:noFill/>
          <a:ln w="19050" cap="flat" cmpd="sng">
            <a:solidFill>
              <a:schemeClr val="accent3"/>
            </a:solidFill>
            <a:prstDash val="solid"/>
            <a:round/>
            <a:headEnd type="none" w="med" len="med"/>
            <a:tailEnd type="triangle" w="med" len="med"/>
          </a:ln>
        </p:spPr>
      </p:cxnSp>
      <p:cxnSp>
        <p:nvCxnSpPr>
          <p:cNvPr id="337" name="Google Shape;337;p30"/>
          <p:cNvCxnSpPr/>
          <p:nvPr/>
        </p:nvCxnSpPr>
        <p:spPr>
          <a:xfrm>
            <a:off x="7422625" y="1967950"/>
            <a:ext cx="211800" cy="660000"/>
          </a:xfrm>
          <a:prstGeom prst="straightConnector1">
            <a:avLst/>
          </a:prstGeom>
          <a:noFill/>
          <a:ln w="19050" cap="flat" cmpd="sng">
            <a:solidFill>
              <a:schemeClr val="accent3"/>
            </a:solidFill>
            <a:prstDash val="solid"/>
            <a:round/>
            <a:headEnd type="none" w="med" len="med"/>
            <a:tailEnd type="triangle" w="med" len="med"/>
          </a:ln>
        </p:spPr>
      </p:cxnSp>
      <p:cxnSp>
        <p:nvCxnSpPr>
          <p:cNvPr id="338" name="Google Shape;338;p30"/>
          <p:cNvCxnSpPr/>
          <p:nvPr/>
        </p:nvCxnSpPr>
        <p:spPr>
          <a:xfrm flipH="1">
            <a:off x="4703400" y="2946975"/>
            <a:ext cx="12300" cy="647700"/>
          </a:xfrm>
          <a:prstGeom prst="straightConnector1">
            <a:avLst/>
          </a:prstGeom>
          <a:noFill/>
          <a:ln w="19050" cap="flat" cmpd="sng">
            <a:solidFill>
              <a:schemeClr val="accent3"/>
            </a:solidFill>
            <a:prstDash val="solid"/>
            <a:round/>
            <a:headEnd type="none" w="med" len="med"/>
            <a:tailEnd type="triangle" w="med" len="med"/>
          </a:ln>
        </p:spPr>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42"/>
        <p:cNvGrpSpPr/>
        <p:nvPr/>
      </p:nvGrpSpPr>
      <p:grpSpPr>
        <a:xfrm>
          <a:off x="0" y="0"/>
          <a:ext cx="0" cy="0"/>
          <a:chOff x="0" y="0"/>
          <a:chExt cx="0" cy="0"/>
        </a:xfrm>
      </p:grpSpPr>
      <p:sp>
        <p:nvSpPr>
          <p:cNvPr id="343" name="Google Shape;343;p31"/>
          <p:cNvSpPr txBox="1">
            <a:spLocks noGrp="1"/>
          </p:cNvSpPr>
          <p:nvPr>
            <p:ph type="title"/>
          </p:nvPr>
        </p:nvSpPr>
        <p:spPr>
          <a:xfrm>
            <a:off x="311700" y="-472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Case Report #2: Base-Building - OSMA Resolution </a:t>
            </a:r>
            <a:r>
              <a:rPr lang="en" sz="1888"/>
              <a:t>(</a:t>
            </a:r>
            <a:r>
              <a:rPr lang="en" sz="1888" u="sng">
                <a:solidFill>
                  <a:schemeClr val="hlink"/>
                </a:solidFill>
                <a:hlinkClick r:id="rId3"/>
              </a:rPr>
              <a:t>guide</a:t>
            </a:r>
            <a:r>
              <a:rPr lang="en" sz="1888"/>
              <a:t>)</a:t>
            </a:r>
            <a:endParaRPr sz="1888"/>
          </a:p>
        </p:txBody>
      </p:sp>
      <p:sp>
        <p:nvSpPr>
          <p:cNvPr id="344" name="Google Shape;344;p31"/>
          <p:cNvSpPr txBox="1">
            <a:spLocks noGrp="1"/>
          </p:cNvSpPr>
          <p:nvPr>
            <p:ph type="body" idx="1"/>
          </p:nvPr>
        </p:nvSpPr>
        <p:spPr>
          <a:xfrm>
            <a:off x="-21300" y="470925"/>
            <a:ext cx="9144000" cy="40452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a:t>2 Resolution Ideas to OSMA (</a:t>
            </a:r>
            <a:r>
              <a:rPr lang="en" u="sng">
                <a:solidFill>
                  <a:schemeClr val="accent6"/>
                </a:solidFill>
              </a:rPr>
              <a:t>Counts as Publication if passed</a:t>
            </a:r>
            <a:r>
              <a:rPr lang="en"/>
              <a:t>)</a:t>
            </a:r>
            <a:endParaRPr/>
          </a:p>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ctr" rtl="0">
              <a:spcBef>
                <a:spcPts val="0"/>
              </a:spcBef>
              <a:spcAft>
                <a:spcPts val="0"/>
              </a:spcAft>
              <a:buNone/>
            </a:pPr>
            <a:r>
              <a:rPr lang="en"/>
              <a:t>Easy work→Most authors on ours			Connection to other med schools</a:t>
            </a:r>
            <a:endParaRPr/>
          </a:p>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ctr" rtl="0">
              <a:spcBef>
                <a:spcPts val="0"/>
              </a:spcBef>
              <a:spcAft>
                <a:spcPts val="0"/>
              </a:spcAft>
              <a:buNone/>
            </a:pPr>
            <a:r>
              <a:rPr lang="en"/>
              <a:t>Made M1s the Primary Author		Collab. + encouraged SNaHP Chapter formation</a:t>
            </a:r>
            <a:endParaRPr/>
          </a:p>
          <a:p>
            <a:pPr marL="0" lvl="0" indent="0" algn="ctr"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r>
              <a:rPr lang="en" u="sng">
                <a:solidFill>
                  <a:schemeClr val="hlink"/>
                </a:solidFill>
                <a:hlinkClick r:id="rId4"/>
              </a:rPr>
              <a:t>1</a:t>
            </a:r>
            <a:r>
              <a:rPr lang="en"/>
              <a:t>→ HoD, making connections			Formed SNaHP Ohio (6/7 Ohio Med Schools)</a:t>
            </a:r>
            <a:endParaRPr/>
          </a:p>
          <a:p>
            <a:pPr marL="0" lvl="0" indent="0" algn="l" rtl="0">
              <a:spcBef>
                <a:spcPts val="0"/>
              </a:spcBef>
              <a:spcAft>
                <a:spcPts val="0"/>
              </a:spcAft>
              <a:buNone/>
            </a:pPr>
            <a:endParaRPr/>
          </a:p>
          <a:p>
            <a:pPr marL="0" lvl="0" indent="457200" algn="l" rtl="0">
              <a:spcBef>
                <a:spcPts val="0"/>
              </a:spcBef>
              <a:spcAft>
                <a:spcPts val="0"/>
              </a:spcAft>
              <a:buNone/>
            </a:pPr>
            <a:r>
              <a:rPr lang="en"/>
              <a:t>Future Leadership team ready to do again next year</a:t>
            </a:r>
            <a:endParaRPr/>
          </a:p>
        </p:txBody>
      </p:sp>
      <p:sp>
        <p:nvSpPr>
          <p:cNvPr id="345" name="Google Shape;345;p31"/>
          <p:cNvSpPr/>
          <p:nvPr/>
        </p:nvSpPr>
        <p:spPr>
          <a:xfrm>
            <a:off x="0" y="4517100"/>
            <a:ext cx="9144000" cy="62640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346" name="Google Shape;346;p31"/>
          <p:cNvPicPr preferRelativeResize="0"/>
          <p:nvPr/>
        </p:nvPicPr>
        <p:blipFill rotWithShape="1">
          <a:blip r:embed="rId5">
            <a:alphaModFix/>
          </a:blip>
          <a:srcRect/>
          <a:stretch/>
        </p:blipFill>
        <p:spPr>
          <a:xfrm>
            <a:off x="19050" y="4516175"/>
            <a:ext cx="2023381" cy="607800"/>
          </a:xfrm>
          <a:prstGeom prst="rect">
            <a:avLst/>
          </a:prstGeom>
          <a:noFill/>
          <a:ln>
            <a:noFill/>
          </a:ln>
        </p:spPr>
      </p:pic>
      <p:pic>
        <p:nvPicPr>
          <p:cNvPr id="347" name="Google Shape;347;p31"/>
          <p:cNvPicPr preferRelativeResize="0"/>
          <p:nvPr/>
        </p:nvPicPr>
        <p:blipFill rotWithShape="1">
          <a:blip r:embed="rId6">
            <a:alphaModFix/>
          </a:blip>
          <a:srcRect/>
          <a:stretch/>
        </p:blipFill>
        <p:spPr>
          <a:xfrm>
            <a:off x="6529464" y="4516175"/>
            <a:ext cx="2593260" cy="607800"/>
          </a:xfrm>
          <a:prstGeom prst="rect">
            <a:avLst/>
          </a:prstGeom>
          <a:noFill/>
          <a:ln>
            <a:noFill/>
          </a:ln>
        </p:spPr>
      </p:pic>
      <p:cxnSp>
        <p:nvCxnSpPr>
          <p:cNvPr id="348" name="Google Shape;348;p31"/>
          <p:cNvCxnSpPr/>
          <p:nvPr/>
        </p:nvCxnSpPr>
        <p:spPr>
          <a:xfrm flipH="1">
            <a:off x="2906875" y="850825"/>
            <a:ext cx="772200" cy="660000"/>
          </a:xfrm>
          <a:prstGeom prst="straightConnector1">
            <a:avLst/>
          </a:prstGeom>
          <a:noFill/>
          <a:ln w="19050" cap="flat" cmpd="sng">
            <a:solidFill>
              <a:schemeClr val="accent3"/>
            </a:solidFill>
            <a:prstDash val="solid"/>
            <a:round/>
            <a:headEnd type="none" w="med" len="med"/>
            <a:tailEnd type="triangle" w="med" len="med"/>
          </a:ln>
        </p:spPr>
      </p:cxnSp>
      <p:cxnSp>
        <p:nvCxnSpPr>
          <p:cNvPr id="349" name="Google Shape;349;p31"/>
          <p:cNvCxnSpPr/>
          <p:nvPr/>
        </p:nvCxnSpPr>
        <p:spPr>
          <a:xfrm>
            <a:off x="5472425" y="906800"/>
            <a:ext cx="759600" cy="672600"/>
          </a:xfrm>
          <a:prstGeom prst="straightConnector1">
            <a:avLst/>
          </a:prstGeom>
          <a:noFill/>
          <a:ln w="19050" cap="flat" cmpd="sng">
            <a:solidFill>
              <a:schemeClr val="accent3"/>
            </a:solidFill>
            <a:prstDash val="solid"/>
            <a:round/>
            <a:headEnd type="none" w="med" len="med"/>
            <a:tailEnd type="triangle" w="med" len="med"/>
          </a:ln>
        </p:spPr>
      </p:cxnSp>
      <p:cxnSp>
        <p:nvCxnSpPr>
          <p:cNvPr id="350" name="Google Shape;350;p31"/>
          <p:cNvCxnSpPr/>
          <p:nvPr/>
        </p:nvCxnSpPr>
        <p:spPr>
          <a:xfrm flipH="1">
            <a:off x="2134925" y="1842050"/>
            <a:ext cx="12300" cy="597900"/>
          </a:xfrm>
          <a:prstGeom prst="straightConnector1">
            <a:avLst/>
          </a:prstGeom>
          <a:noFill/>
          <a:ln w="19050" cap="flat" cmpd="sng">
            <a:solidFill>
              <a:schemeClr val="accent3"/>
            </a:solidFill>
            <a:prstDash val="solid"/>
            <a:round/>
            <a:headEnd type="none" w="med" len="med"/>
            <a:tailEnd type="triangle" w="med" len="med"/>
          </a:ln>
        </p:spPr>
      </p:cxnSp>
      <p:cxnSp>
        <p:nvCxnSpPr>
          <p:cNvPr id="351" name="Google Shape;351;p31"/>
          <p:cNvCxnSpPr/>
          <p:nvPr/>
        </p:nvCxnSpPr>
        <p:spPr>
          <a:xfrm>
            <a:off x="6680475" y="1803500"/>
            <a:ext cx="19800" cy="675000"/>
          </a:xfrm>
          <a:prstGeom prst="straightConnector1">
            <a:avLst/>
          </a:prstGeom>
          <a:noFill/>
          <a:ln w="19050" cap="flat" cmpd="sng">
            <a:solidFill>
              <a:schemeClr val="accent3"/>
            </a:solidFill>
            <a:prstDash val="solid"/>
            <a:round/>
            <a:headEnd type="none" w="med" len="med"/>
            <a:tailEnd type="triangle" w="med" len="med"/>
          </a:ln>
        </p:spPr>
      </p:cxnSp>
      <p:cxnSp>
        <p:nvCxnSpPr>
          <p:cNvPr id="352" name="Google Shape;352;p31"/>
          <p:cNvCxnSpPr/>
          <p:nvPr/>
        </p:nvCxnSpPr>
        <p:spPr>
          <a:xfrm flipH="1">
            <a:off x="5637450" y="2785075"/>
            <a:ext cx="12300" cy="647700"/>
          </a:xfrm>
          <a:prstGeom prst="straightConnector1">
            <a:avLst/>
          </a:prstGeom>
          <a:noFill/>
          <a:ln w="19050" cap="flat" cmpd="sng">
            <a:solidFill>
              <a:schemeClr val="accent3"/>
            </a:solidFill>
            <a:prstDash val="solid"/>
            <a:round/>
            <a:headEnd type="none" w="med" len="med"/>
            <a:tailEnd type="triangle" w="med" len="med"/>
          </a:ln>
        </p:spPr>
      </p:cxnSp>
      <p:cxnSp>
        <p:nvCxnSpPr>
          <p:cNvPr id="353" name="Google Shape;353;p31"/>
          <p:cNvCxnSpPr/>
          <p:nvPr/>
        </p:nvCxnSpPr>
        <p:spPr>
          <a:xfrm flipH="1">
            <a:off x="1602350" y="2809975"/>
            <a:ext cx="12300" cy="597900"/>
          </a:xfrm>
          <a:prstGeom prst="straightConnector1">
            <a:avLst/>
          </a:prstGeom>
          <a:noFill/>
          <a:ln w="19050" cap="flat" cmpd="sng">
            <a:solidFill>
              <a:schemeClr val="accent3"/>
            </a:solidFill>
            <a:prstDash val="solid"/>
            <a:round/>
            <a:headEnd type="none" w="med" len="med"/>
            <a:tailEnd type="triangle" w="med" len="med"/>
          </a:ln>
        </p:spPr>
      </p:cxnSp>
      <p:cxnSp>
        <p:nvCxnSpPr>
          <p:cNvPr id="354" name="Google Shape;354;p31"/>
          <p:cNvCxnSpPr/>
          <p:nvPr/>
        </p:nvCxnSpPr>
        <p:spPr>
          <a:xfrm>
            <a:off x="2358950" y="3696500"/>
            <a:ext cx="143100" cy="334200"/>
          </a:xfrm>
          <a:prstGeom prst="straightConnector1">
            <a:avLst/>
          </a:prstGeom>
          <a:noFill/>
          <a:ln w="19050" cap="flat" cmpd="sng">
            <a:solidFill>
              <a:schemeClr val="accent3"/>
            </a:solidFill>
            <a:prstDash val="solid"/>
            <a:round/>
            <a:headEnd type="none" w="med" len="med"/>
            <a:tailEnd type="triangle" w="med" len="med"/>
          </a:ln>
        </p:spPr>
      </p:cxnSp>
      <p:cxnSp>
        <p:nvCxnSpPr>
          <p:cNvPr id="355" name="Google Shape;355;p31"/>
          <p:cNvCxnSpPr/>
          <p:nvPr/>
        </p:nvCxnSpPr>
        <p:spPr>
          <a:xfrm flipH="1">
            <a:off x="3937200" y="3708950"/>
            <a:ext cx="165300" cy="321900"/>
          </a:xfrm>
          <a:prstGeom prst="straightConnector1">
            <a:avLst/>
          </a:prstGeom>
          <a:noFill/>
          <a:ln w="19050" cap="flat" cmpd="sng">
            <a:solidFill>
              <a:schemeClr val="accent3"/>
            </a:solidFill>
            <a:prstDash val="solid"/>
            <a:round/>
            <a:headEnd type="none" w="med" len="med"/>
            <a:tailEnd type="triangle" w="med" len="med"/>
          </a:ln>
        </p:spPr>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Introductions</a:t>
            </a:r>
            <a:endParaRPr/>
          </a:p>
        </p:txBody>
      </p:sp>
      <p:sp>
        <p:nvSpPr>
          <p:cNvPr id="96" name="Google Shape;96;p14"/>
          <p:cNvSpPr txBox="1">
            <a:spLocks noGrp="1"/>
          </p:cNvSpPr>
          <p:nvPr>
            <p:ph type="body" idx="1"/>
          </p:nvPr>
        </p:nvSpPr>
        <p:spPr>
          <a:xfrm>
            <a:off x="311700" y="1152475"/>
            <a:ext cx="8520600" cy="30795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If you haven’t already, please introduce yourself in the chat!</a:t>
            </a:r>
            <a:endParaRPr/>
          </a:p>
          <a:p>
            <a:pPr marL="457200" lvl="0" indent="-342900" algn="l" rtl="0">
              <a:spcBef>
                <a:spcPts val="0"/>
              </a:spcBef>
              <a:spcAft>
                <a:spcPts val="0"/>
              </a:spcAft>
              <a:buSzPts val="1800"/>
              <a:buChar char="●"/>
            </a:pPr>
            <a:r>
              <a:rPr lang="en"/>
              <a:t>Name, Chapter &amp; State</a:t>
            </a:r>
            <a:endParaRPr/>
          </a:p>
          <a:p>
            <a:pPr marL="457200" lvl="0" indent="-342900" algn="l" rtl="0">
              <a:spcBef>
                <a:spcPts val="0"/>
              </a:spcBef>
              <a:spcAft>
                <a:spcPts val="0"/>
              </a:spcAft>
              <a:buSzPts val="1800"/>
              <a:buChar char="●"/>
            </a:pPr>
            <a:r>
              <a:rPr lang="en"/>
              <a:t>What you hope to learn from this training?</a:t>
            </a:r>
            <a:endParaRPr/>
          </a:p>
          <a:p>
            <a:pPr marL="457200" lvl="0" indent="-342900" algn="l" rtl="0">
              <a:spcBef>
                <a:spcPts val="0"/>
              </a:spcBef>
              <a:spcAft>
                <a:spcPts val="0"/>
              </a:spcAft>
              <a:buSzPts val="1800"/>
              <a:buChar char="●"/>
            </a:pPr>
            <a:r>
              <a:rPr lang="en"/>
              <a:t>Favorite Book/TV Show/Movie right now?</a:t>
            </a:r>
            <a:endParaRPr/>
          </a:p>
          <a:p>
            <a:pPr marL="0" lvl="0" indent="0" algn="l" rtl="0">
              <a:spcBef>
                <a:spcPts val="0"/>
              </a:spcBef>
              <a:spcAft>
                <a:spcPts val="0"/>
              </a:spcAft>
              <a:buNone/>
            </a:pPr>
            <a:endParaRPr/>
          </a:p>
          <a:p>
            <a:pPr marL="0" lvl="0" indent="0" algn="l" rtl="0">
              <a:spcBef>
                <a:spcPts val="0"/>
              </a:spcBef>
              <a:spcAft>
                <a:spcPts val="0"/>
              </a:spcAft>
              <a:buNone/>
            </a:pPr>
            <a:r>
              <a:rPr lang="en"/>
              <a:t>Introduce myself &amp; what I hope to impart with this training</a:t>
            </a:r>
            <a:endParaRPr/>
          </a:p>
        </p:txBody>
      </p:sp>
      <p:sp>
        <p:nvSpPr>
          <p:cNvPr id="97" name="Google Shape;97;p14"/>
          <p:cNvSpPr/>
          <p:nvPr/>
        </p:nvSpPr>
        <p:spPr>
          <a:xfrm>
            <a:off x="0" y="4517100"/>
            <a:ext cx="9144000" cy="62640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98" name="Google Shape;98;p14"/>
          <p:cNvPicPr preferRelativeResize="0"/>
          <p:nvPr/>
        </p:nvPicPr>
        <p:blipFill rotWithShape="1">
          <a:blip r:embed="rId3">
            <a:alphaModFix/>
          </a:blip>
          <a:srcRect/>
          <a:stretch/>
        </p:blipFill>
        <p:spPr>
          <a:xfrm>
            <a:off x="19050" y="4516175"/>
            <a:ext cx="2023381" cy="607800"/>
          </a:xfrm>
          <a:prstGeom prst="rect">
            <a:avLst/>
          </a:prstGeom>
          <a:noFill/>
          <a:ln>
            <a:noFill/>
          </a:ln>
        </p:spPr>
      </p:pic>
      <p:pic>
        <p:nvPicPr>
          <p:cNvPr id="99" name="Google Shape;99;p14"/>
          <p:cNvPicPr preferRelativeResize="0"/>
          <p:nvPr/>
        </p:nvPicPr>
        <p:blipFill rotWithShape="1">
          <a:blip r:embed="rId4">
            <a:alphaModFix/>
          </a:blip>
          <a:srcRect/>
          <a:stretch/>
        </p:blipFill>
        <p:spPr>
          <a:xfrm>
            <a:off x="6529464" y="4516175"/>
            <a:ext cx="2593260" cy="60780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59"/>
        <p:cNvGrpSpPr/>
        <p:nvPr/>
      </p:nvGrpSpPr>
      <p:grpSpPr>
        <a:xfrm>
          <a:off x="0" y="0"/>
          <a:ext cx="0" cy="0"/>
          <a:chOff x="0" y="0"/>
          <a:chExt cx="0" cy="0"/>
        </a:xfrm>
      </p:grpSpPr>
      <p:sp>
        <p:nvSpPr>
          <p:cNvPr id="360" name="Google Shape;360;p32"/>
          <p:cNvSpPr txBox="1">
            <a:spLocks noGrp="1"/>
          </p:cNvSpPr>
          <p:nvPr>
            <p:ph type="title"/>
          </p:nvPr>
        </p:nvSpPr>
        <p:spPr>
          <a:xfrm>
            <a:off x="311700" y="-47200"/>
            <a:ext cx="86727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Case Report #3: Base-Building - Reproductive Advocacy</a:t>
            </a:r>
            <a:endParaRPr/>
          </a:p>
        </p:txBody>
      </p:sp>
      <p:sp>
        <p:nvSpPr>
          <p:cNvPr id="361" name="Google Shape;361;p32"/>
          <p:cNvSpPr txBox="1">
            <a:spLocks noGrp="1"/>
          </p:cNvSpPr>
          <p:nvPr>
            <p:ph type="body" idx="1"/>
          </p:nvPr>
        </p:nvSpPr>
        <p:spPr>
          <a:xfrm>
            <a:off x="-21300" y="470925"/>
            <a:ext cx="9144000" cy="40452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a:t>Through connections → Invited to do </a:t>
            </a:r>
            <a:r>
              <a:rPr lang="en" u="sng">
                <a:solidFill>
                  <a:schemeClr val="hlink"/>
                </a:solidFill>
                <a:hlinkClick r:id="rId3"/>
              </a:rPr>
              <a:t>Instagram Live with Repro Rights group</a:t>
            </a:r>
            <a:endParaRPr/>
          </a:p>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ctr" rtl="0">
              <a:spcBef>
                <a:spcPts val="0"/>
              </a:spcBef>
              <a:spcAft>
                <a:spcPts val="0"/>
              </a:spcAft>
              <a:buNone/>
            </a:pPr>
            <a:r>
              <a:rPr lang="en"/>
              <a:t>Invited to support Ohio Ballot Initiative Process</a:t>
            </a:r>
            <a:endParaRPr/>
          </a:p>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ctr" rtl="0">
              <a:spcBef>
                <a:spcPts val="0"/>
              </a:spcBef>
              <a:spcAft>
                <a:spcPts val="0"/>
              </a:spcAft>
              <a:buNone/>
            </a:pPr>
            <a:r>
              <a:rPr lang="en"/>
              <a:t>Organize students at NEOMED		Organize students in SNaHP Ohio</a:t>
            </a:r>
            <a:endParaRPr/>
          </a:p>
          <a:p>
            <a:pPr marL="0" lvl="0" indent="0" algn="ctr" rtl="0">
              <a:spcBef>
                <a:spcPts val="0"/>
              </a:spcBef>
              <a:spcAft>
                <a:spcPts val="0"/>
              </a:spcAft>
              <a:buNone/>
            </a:pPr>
            <a:endParaRPr/>
          </a:p>
          <a:p>
            <a:pPr marL="0" lvl="0" indent="0" algn="l" rtl="0">
              <a:spcBef>
                <a:spcPts val="0"/>
              </a:spcBef>
              <a:spcAft>
                <a:spcPts val="0"/>
              </a:spcAft>
              <a:buNone/>
            </a:pPr>
            <a:endParaRPr/>
          </a:p>
          <a:p>
            <a:pPr marL="0" lvl="0" indent="457200" algn="l" rtl="0">
              <a:spcBef>
                <a:spcPts val="0"/>
              </a:spcBef>
              <a:spcAft>
                <a:spcPts val="0"/>
              </a:spcAft>
              <a:buNone/>
            </a:pPr>
            <a:r>
              <a:rPr lang="en"/>
              <a:t>New recruits, more energy			Officially partnering &amp; fundraising for initiative</a:t>
            </a:r>
            <a:endParaRPr/>
          </a:p>
          <a:p>
            <a:pPr marL="0" lvl="0" indent="0" algn="l" rtl="0">
              <a:spcBef>
                <a:spcPts val="0"/>
              </a:spcBef>
              <a:spcAft>
                <a:spcPts val="0"/>
              </a:spcAft>
              <a:buNone/>
            </a:pPr>
            <a:endParaRPr/>
          </a:p>
          <a:p>
            <a:pPr marL="457200" lvl="0" indent="457200" algn="l" rtl="0">
              <a:spcBef>
                <a:spcPts val="0"/>
              </a:spcBef>
              <a:spcAft>
                <a:spcPts val="0"/>
              </a:spcAft>
              <a:buNone/>
            </a:pPr>
            <a:r>
              <a:rPr lang="en"/>
              <a:t>Collecting Signatures, making more connections</a:t>
            </a:r>
            <a:endParaRPr/>
          </a:p>
        </p:txBody>
      </p:sp>
      <p:sp>
        <p:nvSpPr>
          <p:cNvPr id="362" name="Google Shape;362;p32"/>
          <p:cNvSpPr/>
          <p:nvPr/>
        </p:nvSpPr>
        <p:spPr>
          <a:xfrm>
            <a:off x="0" y="4517100"/>
            <a:ext cx="9144000" cy="62640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363" name="Google Shape;363;p32"/>
          <p:cNvPicPr preferRelativeResize="0"/>
          <p:nvPr/>
        </p:nvPicPr>
        <p:blipFill rotWithShape="1">
          <a:blip r:embed="rId4">
            <a:alphaModFix/>
          </a:blip>
          <a:srcRect/>
          <a:stretch/>
        </p:blipFill>
        <p:spPr>
          <a:xfrm>
            <a:off x="19050" y="4516175"/>
            <a:ext cx="2023381" cy="607800"/>
          </a:xfrm>
          <a:prstGeom prst="rect">
            <a:avLst/>
          </a:prstGeom>
          <a:noFill/>
          <a:ln>
            <a:noFill/>
          </a:ln>
        </p:spPr>
      </p:pic>
      <p:pic>
        <p:nvPicPr>
          <p:cNvPr id="364" name="Google Shape;364;p32"/>
          <p:cNvPicPr preferRelativeResize="0"/>
          <p:nvPr/>
        </p:nvPicPr>
        <p:blipFill rotWithShape="1">
          <a:blip r:embed="rId5">
            <a:alphaModFix/>
          </a:blip>
          <a:srcRect/>
          <a:stretch/>
        </p:blipFill>
        <p:spPr>
          <a:xfrm>
            <a:off x="6529464" y="4516175"/>
            <a:ext cx="2593260" cy="607800"/>
          </a:xfrm>
          <a:prstGeom prst="rect">
            <a:avLst/>
          </a:prstGeom>
          <a:noFill/>
          <a:ln>
            <a:noFill/>
          </a:ln>
        </p:spPr>
      </p:pic>
      <p:cxnSp>
        <p:nvCxnSpPr>
          <p:cNvPr id="365" name="Google Shape;365;p32"/>
          <p:cNvCxnSpPr/>
          <p:nvPr/>
        </p:nvCxnSpPr>
        <p:spPr>
          <a:xfrm>
            <a:off x="4441075" y="850825"/>
            <a:ext cx="10200" cy="628800"/>
          </a:xfrm>
          <a:prstGeom prst="straightConnector1">
            <a:avLst/>
          </a:prstGeom>
          <a:noFill/>
          <a:ln w="19050" cap="flat" cmpd="sng">
            <a:solidFill>
              <a:schemeClr val="accent3"/>
            </a:solidFill>
            <a:prstDash val="solid"/>
            <a:round/>
            <a:headEnd type="none" w="med" len="med"/>
            <a:tailEnd type="triangle" w="med" len="med"/>
          </a:ln>
        </p:spPr>
      </p:cxnSp>
      <p:cxnSp>
        <p:nvCxnSpPr>
          <p:cNvPr id="366" name="Google Shape;366;p32"/>
          <p:cNvCxnSpPr/>
          <p:nvPr/>
        </p:nvCxnSpPr>
        <p:spPr>
          <a:xfrm flipH="1">
            <a:off x="2501950" y="1778575"/>
            <a:ext cx="1476000" cy="661500"/>
          </a:xfrm>
          <a:prstGeom prst="straightConnector1">
            <a:avLst/>
          </a:prstGeom>
          <a:noFill/>
          <a:ln w="19050" cap="flat" cmpd="sng">
            <a:solidFill>
              <a:schemeClr val="accent3"/>
            </a:solidFill>
            <a:prstDash val="solid"/>
            <a:round/>
            <a:headEnd type="none" w="med" len="med"/>
            <a:tailEnd type="triangle" w="med" len="med"/>
          </a:ln>
        </p:spPr>
      </p:cxnSp>
      <p:cxnSp>
        <p:nvCxnSpPr>
          <p:cNvPr id="367" name="Google Shape;367;p32"/>
          <p:cNvCxnSpPr/>
          <p:nvPr/>
        </p:nvCxnSpPr>
        <p:spPr>
          <a:xfrm>
            <a:off x="5111275" y="1791050"/>
            <a:ext cx="1589100" cy="687600"/>
          </a:xfrm>
          <a:prstGeom prst="straightConnector1">
            <a:avLst/>
          </a:prstGeom>
          <a:noFill/>
          <a:ln w="19050" cap="flat" cmpd="sng">
            <a:solidFill>
              <a:schemeClr val="accent3"/>
            </a:solidFill>
            <a:prstDash val="solid"/>
            <a:round/>
            <a:headEnd type="none" w="med" len="med"/>
            <a:tailEnd type="triangle" w="med" len="med"/>
          </a:ln>
        </p:spPr>
      </p:cxnSp>
      <p:cxnSp>
        <p:nvCxnSpPr>
          <p:cNvPr id="368" name="Google Shape;368;p32"/>
          <p:cNvCxnSpPr/>
          <p:nvPr/>
        </p:nvCxnSpPr>
        <p:spPr>
          <a:xfrm flipH="1">
            <a:off x="5637450" y="2785075"/>
            <a:ext cx="12300" cy="647700"/>
          </a:xfrm>
          <a:prstGeom prst="straightConnector1">
            <a:avLst/>
          </a:prstGeom>
          <a:noFill/>
          <a:ln w="19050" cap="flat" cmpd="sng">
            <a:solidFill>
              <a:schemeClr val="accent3"/>
            </a:solidFill>
            <a:prstDash val="solid"/>
            <a:round/>
            <a:headEnd type="none" w="med" len="med"/>
            <a:tailEnd type="triangle" w="med" len="med"/>
          </a:ln>
        </p:spPr>
      </p:cxnSp>
      <p:cxnSp>
        <p:nvCxnSpPr>
          <p:cNvPr id="369" name="Google Shape;369;p32"/>
          <p:cNvCxnSpPr/>
          <p:nvPr/>
        </p:nvCxnSpPr>
        <p:spPr>
          <a:xfrm flipH="1">
            <a:off x="1602350" y="2809975"/>
            <a:ext cx="12300" cy="597900"/>
          </a:xfrm>
          <a:prstGeom prst="straightConnector1">
            <a:avLst/>
          </a:prstGeom>
          <a:noFill/>
          <a:ln w="19050" cap="flat" cmpd="sng">
            <a:solidFill>
              <a:schemeClr val="accent3"/>
            </a:solidFill>
            <a:prstDash val="solid"/>
            <a:round/>
            <a:headEnd type="none" w="med" len="med"/>
            <a:tailEnd type="triangle" w="med" len="med"/>
          </a:ln>
        </p:spPr>
      </p:cxnSp>
      <p:cxnSp>
        <p:nvCxnSpPr>
          <p:cNvPr id="370" name="Google Shape;370;p32"/>
          <p:cNvCxnSpPr/>
          <p:nvPr/>
        </p:nvCxnSpPr>
        <p:spPr>
          <a:xfrm>
            <a:off x="2358950" y="3696500"/>
            <a:ext cx="143100" cy="334200"/>
          </a:xfrm>
          <a:prstGeom prst="straightConnector1">
            <a:avLst/>
          </a:prstGeom>
          <a:noFill/>
          <a:ln w="19050" cap="flat" cmpd="sng">
            <a:solidFill>
              <a:schemeClr val="accent3"/>
            </a:solidFill>
            <a:prstDash val="solid"/>
            <a:round/>
            <a:headEnd type="none" w="med" len="med"/>
            <a:tailEnd type="triangle" w="med" len="med"/>
          </a:ln>
        </p:spPr>
      </p:cxnSp>
      <p:cxnSp>
        <p:nvCxnSpPr>
          <p:cNvPr id="371" name="Google Shape;371;p32"/>
          <p:cNvCxnSpPr/>
          <p:nvPr/>
        </p:nvCxnSpPr>
        <p:spPr>
          <a:xfrm flipH="1">
            <a:off x="3937200" y="3708950"/>
            <a:ext cx="165300" cy="321900"/>
          </a:xfrm>
          <a:prstGeom prst="straightConnector1">
            <a:avLst/>
          </a:prstGeom>
          <a:noFill/>
          <a:ln w="19050" cap="flat" cmpd="sng">
            <a:solidFill>
              <a:schemeClr val="accent3"/>
            </a:solidFill>
            <a:prstDash val="solid"/>
            <a:round/>
            <a:headEnd type="none" w="med" len="med"/>
            <a:tailEnd type="triangle" w="med" len="med"/>
          </a:ln>
        </p:spPr>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75"/>
        <p:cNvGrpSpPr/>
        <p:nvPr/>
      </p:nvGrpSpPr>
      <p:grpSpPr>
        <a:xfrm>
          <a:off x="0" y="0"/>
          <a:ext cx="0" cy="0"/>
          <a:chOff x="0" y="0"/>
          <a:chExt cx="0" cy="0"/>
        </a:xfrm>
      </p:grpSpPr>
      <p:sp>
        <p:nvSpPr>
          <p:cNvPr id="376" name="Google Shape;376;p33"/>
          <p:cNvSpPr txBox="1">
            <a:spLocks noGrp="1"/>
          </p:cNvSpPr>
          <p:nvPr>
            <p:ph type="title"/>
          </p:nvPr>
        </p:nvSpPr>
        <p:spPr>
          <a:xfrm>
            <a:off x="311700" y="-47200"/>
            <a:ext cx="86727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Case Report #4: Education - Events → Curriculum</a:t>
            </a:r>
            <a:endParaRPr/>
          </a:p>
        </p:txBody>
      </p:sp>
      <p:sp>
        <p:nvSpPr>
          <p:cNvPr id="377" name="Google Shape;377;p33"/>
          <p:cNvSpPr txBox="1">
            <a:spLocks noGrp="1"/>
          </p:cNvSpPr>
          <p:nvPr>
            <p:ph type="body" idx="1"/>
          </p:nvPr>
        </p:nvSpPr>
        <p:spPr>
          <a:xfrm>
            <a:off x="-21300" y="470925"/>
            <a:ext cx="9144000" cy="40452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a:t>Wanted to make healthcare access #1 discussed issue at our school</a:t>
            </a:r>
            <a:endParaRPr/>
          </a:p>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ctr" rtl="0">
              <a:spcBef>
                <a:spcPts val="0"/>
              </a:spcBef>
              <a:spcAft>
                <a:spcPts val="0"/>
              </a:spcAft>
              <a:buNone/>
            </a:pPr>
            <a:r>
              <a:rPr lang="en"/>
              <a:t>Hosted Educational Events		Our F.A. is a Course Director	Kent/Akron Advocacy</a:t>
            </a:r>
            <a:endParaRPr/>
          </a:p>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l" rtl="0">
              <a:spcBef>
                <a:spcPts val="0"/>
              </a:spcBef>
              <a:spcAft>
                <a:spcPts val="0"/>
              </a:spcAft>
              <a:buNone/>
            </a:pPr>
            <a:r>
              <a:rPr lang="en" u="sng">
                <a:solidFill>
                  <a:schemeClr val="accent5"/>
                </a:solidFill>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Lecture series</a:t>
            </a:r>
            <a:r>
              <a:rPr lang="en"/>
              <a:t>, </a:t>
            </a:r>
            <a:r>
              <a:rPr lang="en" u="sng">
                <a:solidFill>
                  <a:schemeClr val="accent5"/>
                </a:solidFill>
                <a:hlinkClick r:id="rId4">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Panel</a:t>
            </a:r>
            <a:r>
              <a:rPr lang="en"/>
              <a:t>, </a:t>
            </a:r>
            <a:r>
              <a:rPr lang="en" u="sng">
                <a:solidFill>
                  <a:schemeClr val="accent5"/>
                </a:solidFill>
              </a:rPr>
              <a:t>D</a:t>
            </a:r>
            <a:r>
              <a:rPr lang="en" u="sng">
                <a:solidFill>
                  <a:schemeClr val="accent5"/>
                </a:solidFill>
                <a:hlinkClick r:id="rId5">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ebates</a:t>
            </a:r>
            <a:r>
              <a:rPr lang="en"/>
              <a:t>				Suggested 2 classes → Add to curriculum</a:t>
            </a:r>
            <a:endParaRPr/>
          </a:p>
          <a:p>
            <a:pPr marL="0" lvl="0" indent="0" algn="ctr" rtl="0">
              <a:spcBef>
                <a:spcPts val="0"/>
              </a:spcBef>
              <a:spcAft>
                <a:spcPts val="0"/>
              </a:spcAft>
              <a:buNone/>
            </a:pPr>
            <a:endParaRPr/>
          </a:p>
          <a:p>
            <a:pPr marL="0" lvl="0" indent="0" algn="l" rtl="0">
              <a:spcBef>
                <a:spcPts val="0"/>
              </a:spcBef>
              <a:spcAft>
                <a:spcPts val="0"/>
              </a:spcAft>
              <a:buNone/>
            </a:pPr>
            <a:r>
              <a:rPr lang="en"/>
              <a:t>	(May add to</a:t>
            </a:r>
            <a:endParaRPr/>
          </a:p>
          <a:p>
            <a:pPr marL="0" lvl="0" indent="457200" algn="l" rtl="0">
              <a:spcBef>
                <a:spcPts val="0"/>
              </a:spcBef>
              <a:spcAft>
                <a:spcPts val="0"/>
              </a:spcAft>
              <a:buNone/>
            </a:pPr>
            <a:r>
              <a:rPr lang="en"/>
              <a:t> curriculum)     			</a:t>
            </a:r>
            <a:r>
              <a:rPr lang="en" u="sng">
                <a:solidFill>
                  <a:schemeClr val="hlink"/>
                </a:solidFill>
                <a:hlinkClick r:id="rId6"/>
              </a:rPr>
              <a:t>Advocacy Skills</a:t>
            </a:r>
            <a:r>
              <a:rPr lang="en"/>
              <a:t> + </a:t>
            </a:r>
            <a:r>
              <a:rPr lang="en" u="sng">
                <a:solidFill>
                  <a:schemeClr val="hlink"/>
                </a:solidFill>
                <a:hlinkClick r:id="rId7"/>
              </a:rPr>
              <a:t>Uninsurance: A Public Health Crisis</a:t>
            </a:r>
            <a:endParaRPr/>
          </a:p>
          <a:p>
            <a:pPr marL="0" lvl="0" indent="0" algn="l" rtl="0">
              <a:spcBef>
                <a:spcPts val="0"/>
              </a:spcBef>
              <a:spcAft>
                <a:spcPts val="0"/>
              </a:spcAft>
              <a:buNone/>
            </a:pPr>
            <a:endParaRPr/>
          </a:p>
          <a:p>
            <a:pPr marL="1371600" lvl="0" indent="457200" algn="l" rtl="0">
              <a:spcBef>
                <a:spcPts val="0"/>
              </a:spcBef>
              <a:spcAft>
                <a:spcPts val="0"/>
              </a:spcAft>
              <a:buNone/>
            </a:pPr>
            <a:r>
              <a:rPr lang="en"/>
              <a:t>Now to be repeated next year! (w/ more ideas)</a:t>
            </a:r>
            <a:endParaRPr/>
          </a:p>
        </p:txBody>
      </p:sp>
      <p:sp>
        <p:nvSpPr>
          <p:cNvPr id="378" name="Google Shape;378;p33"/>
          <p:cNvSpPr/>
          <p:nvPr/>
        </p:nvSpPr>
        <p:spPr>
          <a:xfrm>
            <a:off x="0" y="4517100"/>
            <a:ext cx="9144000" cy="62640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379" name="Google Shape;379;p33"/>
          <p:cNvPicPr preferRelativeResize="0"/>
          <p:nvPr/>
        </p:nvPicPr>
        <p:blipFill rotWithShape="1">
          <a:blip r:embed="rId8">
            <a:alphaModFix/>
          </a:blip>
          <a:srcRect/>
          <a:stretch/>
        </p:blipFill>
        <p:spPr>
          <a:xfrm>
            <a:off x="19050" y="4516175"/>
            <a:ext cx="2023381" cy="607800"/>
          </a:xfrm>
          <a:prstGeom prst="rect">
            <a:avLst/>
          </a:prstGeom>
          <a:noFill/>
          <a:ln>
            <a:noFill/>
          </a:ln>
        </p:spPr>
      </p:pic>
      <p:pic>
        <p:nvPicPr>
          <p:cNvPr id="380" name="Google Shape;380;p33"/>
          <p:cNvPicPr preferRelativeResize="0"/>
          <p:nvPr/>
        </p:nvPicPr>
        <p:blipFill rotWithShape="1">
          <a:blip r:embed="rId9">
            <a:alphaModFix/>
          </a:blip>
          <a:srcRect/>
          <a:stretch/>
        </p:blipFill>
        <p:spPr>
          <a:xfrm>
            <a:off x="6529464" y="4516175"/>
            <a:ext cx="2593260" cy="607800"/>
          </a:xfrm>
          <a:prstGeom prst="rect">
            <a:avLst/>
          </a:prstGeom>
          <a:noFill/>
          <a:ln>
            <a:noFill/>
          </a:ln>
        </p:spPr>
      </p:pic>
      <p:cxnSp>
        <p:nvCxnSpPr>
          <p:cNvPr id="381" name="Google Shape;381;p33"/>
          <p:cNvCxnSpPr/>
          <p:nvPr/>
        </p:nvCxnSpPr>
        <p:spPr>
          <a:xfrm flipH="1">
            <a:off x="2670375" y="857000"/>
            <a:ext cx="1656300" cy="627000"/>
          </a:xfrm>
          <a:prstGeom prst="straightConnector1">
            <a:avLst/>
          </a:prstGeom>
          <a:noFill/>
          <a:ln w="19050" cap="flat" cmpd="sng">
            <a:solidFill>
              <a:schemeClr val="accent3"/>
            </a:solidFill>
            <a:prstDash val="solid"/>
            <a:round/>
            <a:headEnd type="none" w="med" len="med"/>
            <a:tailEnd type="triangle" w="med" len="med"/>
          </a:ln>
        </p:spPr>
      </p:cxnSp>
      <p:cxnSp>
        <p:nvCxnSpPr>
          <p:cNvPr id="382" name="Google Shape;382;p33"/>
          <p:cNvCxnSpPr/>
          <p:nvPr/>
        </p:nvCxnSpPr>
        <p:spPr>
          <a:xfrm>
            <a:off x="5111275" y="1791050"/>
            <a:ext cx="1233000" cy="610200"/>
          </a:xfrm>
          <a:prstGeom prst="straightConnector1">
            <a:avLst/>
          </a:prstGeom>
          <a:noFill/>
          <a:ln w="19050" cap="flat" cmpd="sng">
            <a:solidFill>
              <a:schemeClr val="accent3"/>
            </a:solidFill>
            <a:prstDash val="solid"/>
            <a:round/>
            <a:headEnd type="none" w="med" len="med"/>
            <a:tailEnd type="triangle" w="med" len="med"/>
          </a:ln>
        </p:spPr>
      </p:cxnSp>
      <p:cxnSp>
        <p:nvCxnSpPr>
          <p:cNvPr id="383" name="Google Shape;383;p33"/>
          <p:cNvCxnSpPr/>
          <p:nvPr/>
        </p:nvCxnSpPr>
        <p:spPr>
          <a:xfrm flipH="1">
            <a:off x="4728350" y="2725100"/>
            <a:ext cx="930900" cy="682800"/>
          </a:xfrm>
          <a:prstGeom prst="straightConnector1">
            <a:avLst/>
          </a:prstGeom>
          <a:noFill/>
          <a:ln w="19050" cap="flat" cmpd="sng">
            <a:solidFill>
              <a:schemeClr val="accent3"/>
            </a:solidFill>
            <a:prstDash val="solid"/>
            <a:round/>
            <a:headEnd type="none" w="med" len="med"/>
            <a:tailEnd type="triangle" w="med" len="med"/>
          </a:ln>
        </p:spPr>
      </p:cxnSp>
      <p:cxnSp>
        <p:nvCxnSpPr>
          <p:cNvPr id="384" name="Google Shape;384;p33"/>
          <p:cNvCxnSpPr/>
          <p:nvPr/>
        </p:nvCxnSpPr>
        <p:spPr>
          <a:xfrm flipH="1">
            <a:off x="1179025" y="1828400"/>
            <a:ext cx="669300" cy="650400"/>
          </a:xfrm>
          <a:prstGeom prst="straightConnector1">
            <a:avLst/>
          </a:prstGeom>
          <a:noFill/>
          <a:ln w="19050" cap="flat" cmpd="sng">
            <a:solidFill>
              <a:schemeClr val="accent3"/>
            </a:solidFill>
            <a:prstDash val="solid"/>
            <a:round/>
            <a:headEnd type="none" w="med" len="med"/>
            <a:tailEnd type="triangle" w="med" len="med"/>
          </a:ln>
        </p:spPr>
      </p:cxnSp>
      <p:cxnSp>
        <p:nvCxnSpPr>
          <p:cNvPr id="385" name="Google Shape;385;p33"/>
          <p:cNvCxnSpPr/>
          <p:nvPr/>
        </p:nvCxnSpPr>
        <p:spPr>
          <a:xfrm>
            <a:off x="1860775" y="2812275"/>
            <a:ext cx="347100" cy="1229700"/>
          </a:xfrm>
          <a:prstGeom prst="straightConnector1">
            <a:avLst/>
          </a:prstGeom>
          <a:noFill/>
          <a:ln w="19050" cap="flat" cmpd="sng">
            <a:solidFill>
              <a:schemeClr val="accent3"/>
            </a:solidFill>
            <a:prstDash val="solid"/>
            <a:round/>
            <a:headEnd type="none" w="med" len="med"/>
            <a:tailEnd type="triangle" w="med" len="med"/>
          </a:ln>
        </p:spPr>
      </p:cxnSp>
      <p:cxnSp>
        <p:nvCxnSpPr>
          <p:cNvPr id="386" name="Google Shape;386;p33"/>
          <p:cNvCxnSpPr/>
          <p:nvPr/>
        </p:nvCxnSpPr>
        <p:spPr>
          <a:xfrm flipH="1">
            <a:off x="3937200" y="3708950"/>
            <a:ext cx="165300" cy="321900"/>
          </a:xfrm>
          <a:prstGeom prst="straightConnector1">
            <a:avLst/>
          </a:prstGeom>
          <a:noFill/>
          <a:ln w="19050" cap="flat" cmpd="sng">
            <a:solidFill>
              <a:schemeClr val="accent3"/>
            </a:solidFill>
            <a:prstDash val="solid"/>
            <a:round/>
            <a:headEnd type="none" w="med" len="med"/>
            <a:tailEnd type="triangle" w="med" len="med"/>
          </a:ln>
        </p:spPr>
      </p:cxnSp>
      <p:cxnSp>
        <p:nvCxnSpPr>
          <p:cNvPr id="387" name="Google Shape;387;p33"/>
          <p:cNvCxnSpPr/>
          <p:nvPr/>
        </p:nvCxnSpPr>
        <p:spPr>
          <a:xfrm>
            <a:off x="4326675" y="832025"/>
            <a:ext cx="2416200" cy="684900"/>
          </a:xfrm>
          <a:prstGeom prst="straightConnector1">
            <a:avLst/>
          </a:prstGeom>
          <a:noFill/>
          <a:ln w="19050" cap="flat" cmpd="sng">
            <a:solidFill>
              <a:schemeClr val="accent3"/>
            </a:solidFill>
            <a:prstDash val="solid"/>
            <a:round/>
            <a:headEnd type="none" w="med" len="med"/>
            <a:tailEnd type="triangle" w="med" len="med"/>
          </a:ln>
        </p:spPr>
      </p:cxnSp>
      <p:cxnSp>
        <p:nvCxnSpPr>
          <p:cNvPr id="388" name="Google Shape;388;p33"/>
          <p:cNvCxnSpPr/>
          <p:nvPr/>
        </p:nvCxnSpPr>
        <p:spPr>
          <a:xfrm>
            <a:off x="4314225" y="844525"/>
            <a:ext cx="12600" cy="630300"/>
          </a:xfrm>
          <a:prstGeom prst="straightConnector1">
            <a:avLst/>
          </a:prstGeom>
          <a:noFill/>
          <a:ln w="19050" cap="flat" cmpd="sng">
            <a:solidFill>
              <a:schemeClr val="accent3"/>
            </a:solidFill>
            <a:prstDash val="solid"/>
            <a:round/>
            <a:headEnd type="none" w="med" len="med"/>
            <a:tailEnd type="triangle" w="med" len="med"/>
          </a:ln>
        </p:spPr>
      </p:cxnSp>
      <p:cxnSp>
        <p:nvCxnSpPr>
          <p:cNvPr id="389" name="Google Shape;389;p33"/>
          <p:cNvCxnSpPr/>
          <p:nvPr/>
        </p:nvCxnSpPr>
        <p:spPr>
          <a:xfrm>
            <a:off x="1848325" y="1840850"/>
            <a:ext cx="576000" cy="586800"/>
          </a:xfrm>
          <a:prstGeom prst="straightConnector1">
            <a:avLst/>
          </a:prstGeom>
          <a:noFill/>
          <a:ln w="19050" cap="flat" cmpd="sng">
            <a:solidFill>
              <a:schemeClr val="accent3"/>
            </a:solidFill>
            <a:prstDash val="solid"/>
            <a:round/>
            <a:headEnd type="none" w="med" len="med"/>
            <a:tailEnd type="triangle" w="med" len="med"/>
          </a:ln>
        </p:spPr>
      </p:cxnSp>
      <p:cxnSp>
        <p:nvCxnSpPr>
          <p:cNvPr id="390" name="Google Shape;390;p33"/>
          <p:cNvCxnSpPr/>
          <p:nvPr/>
        </p:nvCxnSpPr>
        <p:spPr>
          <a:xfrm flipH="1">
            <a:off x="1832425" y="1835900"/>
            <a:ext cx="12300" cy="597900"/>
          </a:xfrm>
          <a:prstGeom prst="straightConnector1">
            <a:avLst/>
          </a:prstGeom>
          <a:noFill/>
          <a:ln w="19050" cap="flat" cmpd="sng">
            <a:solidFill>
              <a:schemeClr val="accent3"/>
            </a:solidFill>
            <a:prstDash val="solid"/>
            <a:round/>
            <a:headEnd type="none" w="med" len="med"/>
            <a:tailEnd type="triangle" w="med" len="med"/>
          </a:ln>
        </p:spPr>
      </p:cxnSp>
      <p:cxnSp>
        <p:nvCxnSpPr>
          <p:cNvPr id="391" name="Google Shape;391;p33"/>
          <p:cNvCxnSpPr/>
          <p:nvPr/>
        </p:nvCxnSpPr>
        <p:spPr>
          <a:xfrm flipH="1">
            <a:off x="6556025" y="1791050"/>
            <a:ext cx="401400" cy="647700"/>
          </a:xfrm>
          <a:prstGeom prst="straightConnector1">
            <a:avLst/>
          </a:prstGeom>
          <a:noFill/>
          <a:ln w="19050" cap="flat" cmpd="sng">
            <a:solidFill>
              <a:schemeClr val="accent3"/>
            </a:solidFill>
            <a:prstDash val="solid"/>
            <a:round/>
            <a:headEnd type="none" w="med" len="med"/>
            <a:tailEnd type="triangle" w="med" len="med"/>
          </a:ln>
        </p:spPr>
      </p:cxnSp>
      <p:cxnSp>
        <p:nvCxnSpPr>
          <p:cNvPr id="392" name="Google Shape;392;p33"/>
          <p:cNvCxnSpPr/>
          <p:nvPr/>
        </p:nvCxnSpPr>
        <p:spPr>
          <a:xfrm>
            <a:off x="5684150" y="2700175"/>
            <a:ext cx="128100" cy="707700"/>
          </a:xfrm>
          <a:prstGeom prst="straightConnector1">
            <a:avLst/>
          </a:prstGeom>
          <a:noFill/>
          <a:ln w="19050" cap="flat" cmpd="sng">
            <a:solidFill>
              <a:schemeClr val="accent3"/>
            </a:solidFill>
            <a:prstDash val="solid"/>
            <a:round/>
            <a:headEnd type="none" w="med" len="med"/>
            <a:tailEnd type="triangle" w="med" len="med"/>
          </a:ln>
        </p:spPr>
      </p:cxnSp>
      <p:cxnSp>
        <p:nvCxnSpPr>
          <p:cNvPr id="393" name="Google Shape;393;p33"/>
          <p:cNvCxnSpPr/>
          <p:nvPr/>
        </p:nvCxnSpPr>
        <p:spPr>
          <a:xfrm flipH="1">
            <a:off x="4787550" y="3731750"/>
            <a:ext cx="426300" cy="276000"/>
          </a:xfrm>
          <a:prstGeom prst="straightConnector1">
            <a:avLst/>
          </a:prstGeom>
          <a:noFill/>
          <a:ln w="19050" cap="flat" cmpd="sng">
            <a:solidFill>
              <a:schemeClr val="accent3"/>
            </a:solidFill>
            <a:prstDash val="solid"/>
            <a:round/>
            <a:headEnd type="none" w="med" len="med"/>
            <a:tailEnd type="triangle" w="med" len="med"/>
          </a:ln>
        </p:spPr>
      </p:cxn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97"/>
        <p:cNvGrpSpPr/>
        <p:nvPr/>
      </p:nvGrpSpPr>
      <p:grpSpPr>
        <a:xfrm>
          <a:off x="0" y="0"/>
          <a:ext cx="0" cy="0"/>
          <a:chOff x="0" y="0"/>
          <a:chExt cx="0" cy="0"/>
        </a:xfrm>
      </p:grpSpPr>
      <p:sp>
        <p:nvSpPr>
          <p:cNvPr id="398" name="Google Shape;398;p3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Breakout Rooms: 15 Minutes, 3 facilitated groups </a:t>
            </a:r>
            <a:endParaRPr/>
          </a:p>
        </p:txBody>
      </p:sp>
      <p:sp>
        <p:nvSpPr>
          <p:cNvPr id="399" name="Google Shape;399;p34"/>
          <p:cNvSpPr txBox="1">
            <a:spLocks noGrp="1"/>
          </p:cNvSpPr>
          <p:nvPr>
            <p:ph type="body" idx="1"/>
          </p:nvPr>
        </p:nvSpPr>
        <p:spPr>
          <a:xfrm>
            <a:off x="311700" y="1152475"/>
            <a:ext cx="8520600" cy="30795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1) Debrief from chapter-building advice.  </a:t>
            </a:r>
            <a:endParaRPr/>
          </a:p>
          <a:p>
            <a:pPr marL="0" lvl="0" indent="0" algn="l" rtl="0">
              <a:spcBef>
                <a:spcPts val="0"/>
              </a:spcBef>
              <a:spcAft>
                <a:spcPts val="0"/>
              </a:spcAft>
              <a:buNone/>
            </a:pPr>
            <a:r>
              <a:rPr lang="en"/>
              <a:t>2) What infrastructure will you build to keep the entire chapter engaged and up to date with the team’s work?  </a:t>
            </a:r>
            <a:endParaRPr/>
          </a:p>
          <a:p>
            <a:pPr marL="0" lvl="0" indent="0" algn="l" rtl="0">
              <a:spcBef>
                <a:spcPts val="0"/>
              </a:spcBef>
              <a:spcAft>
                <a:spcPts val="0"/>
              </a:spcAft>
              <a:buNone/>
            </a:pPr>
            <a:r>
              <a:rPr lang="en"/>
              <a:t>3) How will you guide your leaders and members to take initiative on their own projects?  </a:t>
            </a:r>
            <a:endParaRPr/>
          </a:p>
          <a:p>
            <a:pPr marL="0" lvl="0" indent="0" algn="l" rtl="0">
              <a:spcBef>
                <a:spcPts val="0"/>
              </a:spcBef>
              <a:spcAft>
                <a:spcPts val="0"/>
              </a:spcAft>
              <a:buNone/>
            </a:pPr>
            <a:r>
              <a:rPr lang="en"/>
              <a:t>4) What short-term wins can you pursue to then build a stronger chapter?</a:t>
            </a:r>
            <a:endParaRPr/>
          </a:p>
          <a:p>
            <a:pPr marL="457200" lvl="0" indent="457200" algn="l" rtl="0">
              <a:spcBef>
                <a:spcPts val="0"/>
              </a:spcBef>
              <a:spcAft>
                <a:spcPts val="0"/>
              </a:spcAft>
              <a:buNone/>
            </a:pPr>
            <a:r>
              <a:rPr lang="en">
                <a:solidFill>
                  <a:schemeClr val="accent4"/>
                </a:solidFill>
              </a:rPr>
              <a:t>**Have one person take notes and report back!</a:t>
            </a:r>
            <a:endParaRPr>
              <a:solidFill>
                <a:schemeClr val="accent4"/>
              </a:solidFill>
            </a:endParaRPr>
          </a:p>
          <a:p>
            <a:pPr marL="0" lvl="0" indent="0" algn="l" rtl="0">
              <a:spcBef>
                <a:spcPts val="0"/>
              </a:spcBef>
              <a:spcAft>
                <a:spcPts val="0"/>
              </a:spcAft>
              <a:buNone/>
            </a:pPr>
            <a:endParaRPr/>
          </a:p>
        </p:txBody>
      </p:sp>
      <p:sp>
        <p:nvSpPr>
          <p:cNvPr id="400" name="Google Shape;400;p34"/>
          <p:cNvSpPr/>
          <p:nvPr/>
        </p:nvSpPr>
        <p:spPr>
          <a:xfrm>
            <a:off x="0" y="4517100"/>
            <a:ext cx="9144000" cy="62640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401" name="Google Shape;401;p34"/>
          <p:cNvPicPr preferRelativeResize="0"/>
          <p:nvPr/>
        </p:nvPicPr>
        <p:blipFill rotWithShape="1">
          <a:blip r:embed="rId3">
            <a:alphaModFix/>
          </a:blip>
          <a:srcRect/>
          <a:stretch/>
        </p:blipFill>
        <p:spPr>
          <a:xfrm>
            <a:off x="19050" y="4516175"/>
            <a:ext cx="2023381" cy="607800"/>
          </a:xfrm>
          <a:prstGeom prst="rect">
            <a:avLst/>
          </a:prstGeom>
          <a:noFill/>
          <a:ln>
            <a:noFill/>
          </a:ln>
        </p:spPr>
      </p:pic>
      <p:pic>
        <p:nvPicPr>
          <p:cNvPr id="402" name="Google Shape;402;p34"/>
          <p:cNvPicPr preferRelativeResize="0"/>
          <p:nvPr/>
        </p:nvPicPr>
        <p:blipFill rotWithShape="1">
          <a:blip r:embed="rId4">
            <a:alphaModFix/>
          </a:blip>
          <a:srcRect/>
          <a:stretch/>
        </p:blipFill>
        <p:spPr>
          <a:xfrm>
            <a:off x="6529464" y="4516175"/>
            <a:ext cx="2593260" cy="60780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406"/>
        <p:cNvGrpSpPr/>
        <p:nvPr/>
      </p:nvGrpSpPr>
      <p:grpSpPr>
        <a:xfrm>
          <a:off x="0" y="0"/>
          <a:ext cx="0" cy="0"/>
          <a:chOff x="0" y="0"/>
          <a:chExt cx="0" cy="0"/>
        </a:xfrm>
      </p:grpSpPr>
      <p:sp>
        <p:nvSpPr>
          <p:cNvPr id="407" name="Google Shape;407;p35"/>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Breakout Room Debrief - 2 Minutes per group</a:t>
            </a:r>
            <a:endParaRPr/>
          </a:p>
          <a:p>
            <a:pPr marL="0" lvl="0" indent="0" algn="l" rtl="0">
              <a:spcBef>
                <a:spcPts val="0"/>
              </a:spcBef>
              <a:spcAft>
                <a:spcPts val="0"/>
              </a:spcAft>
              <a:buNone/>
            </a:pPr>
            <a:endParaRPr/>
          </a:p>
        </p:txBody>
      </p:sp>
      <p:sp>
        <p:nvSpPr>
          <p:cNvPr id="408" name="Google Shape;408;p35"/>
          <p:cNvSpPr txBox="1">
            <a:spLocks noGrp="1"/>
          </p:cNvSpPr>
          <p:nvPr>
            <p:ph type="body" idx="1"/>
          </p:nvPr>
        </p:nvSpPr>
        <p:spPr>
          <a:xfrm>
            <a:off x="311700" y="1152475"/>
            <a:ext cx="8520600" cy="2891100"/>
          </a:xfrm>
          <a:prstGeom prst="rect">
            <a:avLst/>
          </a:prstGeom>
        </p:spPr>
        <p:txBody>
          <a:bodyPr spcFirstLastPara="1" wrap="square" lIns="91425" tIns="91425" rIns="91425" bIns="91425" anchor="t" anchorCtr="0">
            <a:normAutofit lnSpcReduction="10000"/>
          </a:bodyPr>
          <a:lstStyle/>
          <a:p>
            <a:pPr marL="457200" lvl="0" indent="-342900" algn="l" rtl="0">
              <a:spcBef>
                <a:spcPts val="0"/>
              </a:spcBef>
              <a:spcAft>
                <a:spcPts val="0"/>
              </a:spcAft>
              <a:buSzPts val="1800"/>
              <a:buChar char="●"/>
            </a:pPr>
            <a:r>
              <a:rPr lang="en"/>
              <a:t>Reflections on chapter-building advice  </a:t>
            </a:r>
            <a:endParaRPr/>
          </a:p>
          <a:p>
            <a:pPr marL="0" lvl="0" indent="0" algn="l" rtl="0">
              <a:spcBef>
                <a:spcPts val="0"/>
              </a:spcBef>
              <a:spcAft>
                <a:spcPts val="0"/>
              </a:spcAft>
              <a:buNone/>
            </a:pPr>
            <a:endParaRPr/>
          </a:p>
          <a:p>
            <a:pPr marL="457200" lvl="0" indent="-342900" algn="l" rtl="0">
              <a:spcBef>
                <a:spcPts val="0"/>
              </a:spcBef>
              <a:spcAft>
                <a:spcPts val="0"/>
              </a:spcAft>
              <a:buSzPts val="1800"/>
              <a:buChar char="●"/>
            </a:pPr>
            <a:r>
              <a:rPr lang="en"/>
              <a:t>What infrastructure will you build to keep the entire chapter engaged and up to date with the team’s work?  </a:t>
            </a:r>
            <a:endParaRPr/>
          </a:p>
          <a:p>
            <a:pPr marL="0" lvl="0" indent="0" algn="l" rtl="0">
              <a:spcBef>
                <a:spcPts val="0"/>
              </a:spcBef>
              <a:spcAft>
                <a:spcPts val="0"/>
              </a:spcAft>
              <a:buNone/>
            </a:pPr>
            <a:endParaRPr/>
          </a:p>
          <a:p>
            <a:pPr marL="457200" lvl="0" indent="-342900" algn="l" rtl="0">
              <a:spcBef>
                <a:spcPts val="0"/>
              </a:spcBef>
              <a:spcAft>
                <a:spcPts val="0"/>
              </a:spcAft>
              <a:buSzPts val="1800"/>
              <a:buChar char="●"/>
            </a:pPr>
            <a:r>
              <a:rPr lang="en"/>
              <a:t>How will you guide your leaders and members to take initiative on their own projects?  </a:t>
            </a:r>
            <a:endParaRPr/>
          </a:p>
          <a:p>
            <a:pPr marL="0" lvl="0" indent="0" algn="l" rtl="0">
              <a:spcBef>
                <a:spcPts val="0"/>
              </a:spcBef>
              <a:spcAft>
                <a:spcPts val="0"/>
              </a:spcAft>
              <a:buNone/>
            </a:pPr>
            <a:endParaRPr/>
          </a:p>
          <a:p>
            <a:pPr marL="457200" lvl="0" indent="-342900" algn="l" rtl="0">
              <a:spcBef>
                <a:spcPts val="0"/>
              </a:spcBef>
              <a:spcAft>
                <a:spcPts val="0"/>
              </a:spcAft>
              <a:buSzPts val="1800"/>
              <a:buChar char="●"/>
            </a:pPr>
            <a:r>
              <a:rPr lang="en"/>
              <a:t>What short-term wins can you pursue to then build a stronger chapter?</a:t>
            </a:r>
            <a:endParaRPr/>
          </a:p>
        </p:txBody>
      </p:sp>
      <p:sp>
        <p:nvSpPr>
          <p:cNvPr id="409" name="Google Shape;409;p35"/>
          <p:cNvSpPr/>
          <p:nvPr/>
        </p:nvSpPr>
        <p:spPr>
          <a:xfrm>
            <a:off x="0" y="4517100"/>
            <a:ext cx="9144000" cy="62640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410" name="Google Shape;410;p35"/>
          <p:cNvPicPr preferRelativeResize="0"/>
          <p:nvPr/>
        </p:nvPicPr>
        <p:blipFill rotWithShape="1">
          <a:blip r:embed="rId3">
            <a:alphaModFix/>
          </a:blip>
          <a:srcRect/>
          <a:stretch/>
        </p:blipFill>
        <p:spPr>
          <a:xfrm>
            <a:off x="19050" y="4516175"/>
            <a:ext cx="2023381" cy="607800"/>
          </a:xfrm>
          <a:prstGeom prst="rect">
            <a:avLst/>
          </a:prstGeom>
          <a:noFill/>
          <a:ln>
            <a:noFill/>
          </a:ln>
        </p:spPr>
      </p:pic>
      <p:pic>
        <p:nvPicPr>
          <p:cNvPr id="411" name="Google Shape;411;p35"/>
          <p:cNvPicPr preferRelativeResize="0"/>
          <p:nvPr/>
        </p:nvPicPr>
        <p:blipFill rotWithShape="1">
          <a:blip r:embed="rId4">
            <a:alphaModFix/>
          </a:blip>
          <a:srcRect/>
          <a:stretch/>
        </p:blipFill>
        <p:spPr>
          <a:xfrm>
            <a:off x="6529464" y="4516175"/>
            <a:ext cx="2593260" cy="607800"/>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415"/>
        <p:cNvGrpSpPr/>
        <p:nvPr/>
      </p:nvGrpSpPr>
      <p:grpSpPr>
        <a:xfrm>
          <a:off x="0" y="0"/>
          <a:ext cx="0" cy="0"/>
          <a:chOff x="0" y="0"/>
          <a:chExt cx="0" cy="0"/>
        </a:xfrm>
      </p:grpSpPr>
      <p:sp>
        <p:nvSpPr>
          <p:cNvPr id="416" name="Google Shape;416;p36"/>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8. Anchoring New Approaches in the Culture</a:t>
            </a:r>
            <a:endParaRPr/>
          </a:p>
        </p:txBody>
      </p:sp>
      <p:sp>
        <p:nvSpPr>
          <p:cNvPr id="417" name="Google Shape;417;p36"/>
          <p:cNvSpPr txBox="1">
            <a:spLocks noGrp="1"/>
          </p:cNvSpPr>
          <p:nvPr>
            <p:ph type="body" idx="1"/>
          </p:nvPr>
        </p:nvSpPr>
        <p:spPr>
          <a:xfrm>
            <a:off x="311700" y="1152475"/>
            <a:ext cx="8520600" cy="3248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solidFill>
                  <a:schemeClr val="accent4"/>
                </a:solidFill>
              </a:rPr>
              <a:t>***Bring all prev. points^ together, and onboard new leaders into this system of continual growth</a:t>
            </a:r>
            <a:endParaRPr>
              <a:solidFill>
                <a:schemeClr val="accent4"/>
              </a:solidFill>
            </a:endParaRPr>
          </a:p>
          <a:p>
            <a:pPr marL="0" lvl="0" indent="0" algn="l" rtl="0">
              <a:spcBef>
                <a:spcPts val="0"/>
              </a:spcBef>
              <a:spcAft>
                <a:spcPts val="0"/>
              </a:spcAft>
              <a:buNone/>
            </a:pPr>
            <a:endParaRPr/>
          </a:p>
          <a:p>
            <a:pPr marL="457200" lvl="0" indent="-342900" algn="l" rtl="0">
              <a:spcBef>
                <a:spcPts val="0"/>
              </a:spcBef>
              <a:spcAft>
                <a:spcPts val="0"/>
              </a:spcAft>
              <a:buSzPts val="1800"/>
              <a:buChar char="●"/>
            </a:pPr>
            <a:r>
              <a:rPr lang="en"/>
              <a:t>Commit ample time throughout the year to training your replacements</a:t>
            </a:r>
            <a:endParaRPr/>
          </a:p>
          <a:p>
            <a:pPr marL="457200" lvl="0" indent="-342900" algn="l" rtl="0">
              <a:spcBef>
                <a:spcPts val="0"/>
              </a:spcBef>
              <a:spcAft>
                <a:spcPts val="0"/>
              </a:spcAft>
              <a:buSzPts val="1800"/>
              <a:buChar char="●"/>
            </a:pPr>
            <a:r>
              <a:rPr lang="en"/>
              <a:t>Identify your desired replacements and tell them to apply </a:t>
            </a:r>
            <a:endParaRPr/>
          </a:p>
          <a:p>
            <a:pPr marL="457200" lvl="0" indent="0" algn="l" rtl="0">
              <a:spcBef>
                <a:spcPts val="0"/>
              </a:spcBef>
              <a:spcAft>
                <a:spcPts val="0"/>
              </a:spcAft>
              <a:buNone/>
            </a:pPr>
            <a:endParaRPr/>
          </a:p>
          <a:p>
            <a:pPr marL="457200" lvl="0" indent="-342900" algn="l" rtl="0">
              <a:spcBef>
                <a:spcPts val="0"/>
              </a:spcBef>
              <a:spcAft>
                <a:spcPts val="0"/>
              </a:spcAft>
              <a:buSzPts val="1800"/>
              <a:buChar char="●"/>
            </a:pPr>
            <a:r>
              <a:rPr lang="en"/>
              <a:t>Discuss steps 1 through 3 with them, and how THEY can…</a:t>
            </a:r>
            <a:endParaRPr/>
          </a:p>
          <a:p>
            <a:pPr marL="914400" lvl="1" indent="-317500" algn="l" rtl="0">
              <a:spcBef>
                <a:spcPts val="0"/>
              </a:spcBef>
              <a:spcAft>
                <a:spcPts val="0"/>
              </a:spcAft>
              <a:buSzPts val="1400"/>
              <a:buChar char="○"/>
            </a:pPr>
            <a:r>
              <a:rPr lang="en"/>
              <a:t>Establish a Sense of Urgency</a:t>
            </a:r>
            <a:endParaRPr/>
          </a:p>
          <a:p>
            <a:pPr marL="914400" lvl="1" indent="-317500" algn="l" rtl="0">
              <a:spcBef>
                <a:spcPts val="0"/>
              </a:spcBef>
              <a:spcAft>
                <a:spcPts val="0"/>
              </a:spcAft>
              <a:buSzPts val="1400"/>
              <a:buChar char="○"/>
            </a:pPr>
            <a:r>
              <a:rPr lang="en"/>
              <a:t>Form a Guiding Coalition</a:t>
            </a:r>
            <a:endParaRPr/>
          </a:p>
          <a:p>
            <a:pPr marL="914400" lvl="1" indent="-317500" algn="l" rtl="0">
              <a:spcBef>
                <a:spcPts val="0"/>
              </a:spcBef>
              <a:spcAft>
                <a:spcPts val="0"/>
              </a:spcAft>
              <a:buSzPts val="1400"/>
              <a:buChar char="○"/>
            </a:pPr>
            <a:r>
              <a:rPr lang="en"/>
              <a:t>Develop a Vision &amp; Strategy</a:t>
            </a:r>
            <a:endParaRPr/>
          </a:p>
        </p:txBody>
      </p:sp>
      <p:sp>
        <p:nvSpPr>
          <p:cNvPr id="418" name="Google Shape;418;p36"/>
          <p:cNvSpPr/>
          <p:nvPr/>
        </p:nvSpPr>
        <p:spPr>
          <a:xfrm>
            <a:off x="0" y="4517100"/>
            <a:ext cx="9144000" cy="62640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419" name="Google Shape;419;p36"/>
          <p:cNvPicPr preferRelativeResize="0"/>
          <p:nvPr/>
        </p:nvPicPr>
        <p:blipFill rotWithShape="1">
          <a:blip r:embed="rId3">
            <a:alphaModFix/>
          </a:blip>
          <a:srcRect/>
          <a:stretch/>
        </p:blipFill>
        <p:spPr>
          <a:xfrm>
            <a:off x="19050" y="4516175"/>
            <a:ext cx="2023381" cy="607800"/>
          </a:xfrm>
          <a:prstGeom prst="rect">
            <a:avLst/>
          </a:prstGeom>
          <a:noFill/>
          <a:ln>
            <a:noFill/>
          </a:ln>
        </p:spPr>
      </p:pic>
      <p:pic>
        <p:nvPicPr>
          <p:cNvPr id="420" name="Google Shape;420;p36"/>
          <p:cNvPicPr preferRelativeResize="0"/>
          <p:nvPr/>
        </p:nvPicPr>
        <p:blipFill rotWithShape="1">
          <a:blip r:embed="rId4">
            <a:alphaModFix/>
          </a:blip>
          <a:srcRect/>
          <a:stretch/>
        </p:blipFill>
        <p:spPr>
          <a:xfrm>
            <a:off x="6529464" y="4516175"/>
            <a:ext cx="2593260" cy="60780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424"/>
        <p:cNvGrpSpPr/>
        <p:nvPr/>
      </p:nvGrpSpPr>
      <p:grpSpPr>
        <a:xfrm>
          <a:off x="0" y="0"/>
          <a:ext cx="0" cy="0"/>
          <a:chOff x="0" y="0"/>
          <a:chExt cx="0" cy="0"/>
        </a:xfrm>
      </p:grpSpPr>
      <p:sp>
        <p:nvSpPr>
          <p:cNvPr id="425" name="Google Shape;425;p37"/>
          <p:cNvSpPr txBox="1">
            <a:spLocks noGrp="1"/>
          </p:cNvSpPr>
          <p:nvPr>
            <p:ph type="title"/>
          </p:nvPr>
        </p:nvSpPr>
        <p:spPr>
          <a:xfrm>
            <a:off x="311700" y="410000"/>
            <a:ext cx="87600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In Summary… Follow these 8 Steps for Chapter-Building</a:t>
            </a:r>
            <a:endParaRPr/>
          </a:p>
        </p:txBody>
      </p:sp>
      <p:sp>
        <p:nvSpPr>
          <p:cNvPr id="426" name="Google Shape;426;p37"/>
          <p:cNvSpPr/>
          <p:nvPr/>
        </p:nvSpPr>
        <p:spPr>
          <a:xfrm>
            <a:off x="0" y="4517100"/>
            <a:ext cx="9144000" cy="62640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427" name="Google Shape;427;p37"/>
          <p:cNvPicPr preferRelativeResize="0"/>
          <p:nvPr/>
        </p:nvPicPr>
        <p:blipFill rotWithShape="1">
          <a:blip r:embed="rId3">
            <a:alphaModFix/>
          </a:blip>
          <a:srcRect/>
          <a:stretch/>
        </p:blipFill>
        <p:spPr>
          <a:xfrm>
            <a:off x="19050" y="4516175"/>
            <a:ext cx="2023381" cy="607800"/>
          </a:xfrm>
          <a:prstGeom prst="rect">
            <a:avLst/>
          </a:prstGeom>
          <a:noFill/>
          <a:ln>
            <a:noFill/>
          </a:ln>
        </p:spPr>
      </p:pic>
      <p:pic>
        <p:nvPicPr>
          <p:cNvPr id="428" name="Google Shape;428;p37"/>
          <p:cNvPicPr preferRelativeResize="0"/>
          <p:nvPr/>
        </p:nvPicPr>
        <p:blipFill rotWithShape="1">
          <a:blip r:embed="rId4">
            <a:alphaModFix/>
          </a:blip>
          <a:srcRect/>
          <a:stretch/>
        </p:blipFill>
        <p:spPr>
          <a:xfrm>
            <a:off x="6529464" y="4516175"/>
            <a:ext cx="2593260" cy="607800"/>
          </a:xfrm>
          <a:prstGeom prst="rect">
            <a:avLst/>
          </a:prstGeom>
          <a:noFill/>
          <a:ln>
            <a:noFill/>
          </a:ln>
        </p:spPr>
      </p:pic>
      <p:sp>
        <p:nvSpPr>
          <p:cNvPr id="429" name="Google Shape;429;p37"/>
          <p:cNvSpPr txBox="1">
            <a:spLocks noGrp="1"/>
          </p:cNvSpPr>
          <p:nvPr>
            <p:ph type="body" idx="1"/>
          </p:nvPr>
        </p:nvSpPr>
        <p:spPr>
          <a:xfrm>
            <a:off x="311700" y="1152475"/>
            <a:ext cx="4860000" cy="3079500"/>
          </a:xfrm>
          <a:prstGeom prst="rect">
            <a:avLst/>
          </a:prstGeom>
        </p:spPr>
        <p:txBody>
          <a:bodyPr spcFirstLastPara="1" wrap="square" lIns="91425" tIns="91425" rIns="91425" bIns="91425" anchor="t" anchorCtr="0">
            <a:normAutofit lnSpcReduction="10000"/>
          </a:bodyPr>
          <a:lstStyle/>
          <a:p>
            <a:pPr marL="457200" lvl="0" indent="-342900" algn="l" rtl="0">
              <a:spcBef>
                <a:spcPts val="0"/>
              </a:spcBef>
              <a:spcAft>
                <a:spcPts val="0"/>
              </a:spcAft>
              <a:buSzPts val="1800"/>
              <a:buAutoNum type="arabicPeriod"/>
            </a:pPr>
            <a:r>
              <a:rPr lang="en"/>
              <a:t>Establish a Sense of Urgency</a:t>
            </a:r>
            <a:endParaRPr/>
          </a:p>
          <a:p>
            <a:pPr marL="457200" lvl="0" indent="-342900" algn="l" rtl="0">
              <a:spcBef>
                <a:spcPts val="0"/>
              </a:spcBef>
              <a:spcAft>
                <a:spcPts val="0"/>
              </a:spcAft>
              <a:buSzPts val="1800"/>
              <a:buAutoNum type="arabicPeriod"/>
            </a:pPr>
            <a:r>
              <a:rPr lang="en"/>
              <a:t>Creating the Guiding Coalition</a:t>
            </a:r>
            <a:endParaRPr/>
          </a:p>
          <a:p>
            <a:pPr marL="457200" lvl="0" indent="-342900" algn="l" rtl="0">
              <a:spcBef>
                <a:spcPts val="0"/>
              </a:spcBef>
              <a:spcAft>
                <a:spcPts val="0"/>
              </a:spcAft>
              <a:buSzPts val="1800"/>
              <a:buAutoNum type="arabicPeriod"/>
            </a:pPr>
            <a:r>
              <a:rPr lang="en"/>
              <a:t>Developing a Vision and Strategy</a:t>
            </a:r>
            <a:endParaRPr/>
          </a:p>
          <a:p>
            <a:pPr marL="457200" lvl="0" indent="-342900" algn="l" rtl="0">
              <a:spcBef>
                <a:spcPts val="0"/>
              </a:spcBef>
              <a:spcAft>
                <a:spcPts val="0"/>
              </a:spcAft>
              <a:buSzPts val="1800"/>
              <a:buAutoNum type="arabicPeriod"/>
            </a:pPr>
            <a:r>
              <a:rPr lang="en"/>
              <a:t>Communicating the Change Vision</a:t>
            </a:r>
            <a:endParaRPr/>
          </a:p>
          <a:p>
            <a:pPr marL="457200" lvl="0" indent="-342900" algn="l" rtl="0">
              <a:spcBef>
                <a:spcPts val="0"/>
              </a:spcBef>
              <a:spcAft>
                <a:spcPts val="0"/>
              </a:spcAft>
              <a:buSzPts val="1800"/>
              <a:buAutoNum type="arabicPeriod"/>
            </a:pPr>
            <a:r>
              <a:rPr lang="en"/>
              <a:t>Empowering Broad-Based Action</a:t>
            </a:r>
            <a:endParaRPr/>
          </a:p>
          <a:p>
            <a:pPr marL="457200" lvl="0" indent="-342900" algn="l" rtl="0">
              <a:spcBef>
                <a:spcPts val="0"/>
              </a:spcBef>
              <a:spcAft>
                <a:spcPts val="0"/>
              </a:spcAft>
              <a:buSzPts val="1800"/>
              <a:buAutoNum type="arabicPeriod"/>
            </a:pPr>
            <a:r>
              <a:rPr lang="en"/>
              <a:t>Generating Short-Term Wins</a:t>
            </a:r>
            <a:endParaRPr/>
          </a:p>
          <a:p>
            <a:pPr marL="457200" lvl="0" indent="-342900" algn="l" rtl="0">
              <a:spcBef>
                <a:spcPts val="0"/>
              </a:spcBef>
              <a:spcAft>
                <a:spcPts val="0"/>
              </a:spcAft>
              <a:buSzPts val="1800"/>
              <a:buAutoNum type="arabicPeriod"/>
            </a:pPr>
            <a:r>
              <a:rPr lang="en"/>
              <a:t>Consolidating Gains and Producing More Change</a:t>
            </a:r>
            <a:endParaRPr/>
          </a:p>
          <a:p>
            <a:pPr marL="457200" lvl="0" indent="-342900" algn="l" rtl="0">
              <a:spcBef>
                <a:spcPts val="0"/>
              </a:spcBef>
              <a:spcAft>
                <a:spcPts val="0"/>
              </a:spcAft>
              <a:buSzPts val="1800"/>
              <a:buAutoNum type="arabicPeriod"/>
            </a:pPr>
            <a:r>
              <a:rPr lang="en"/>
              <a:t>Anchoring New Approaches in the Culture</a:t>
            </a:r>
            <a:endParaRPr/>
          </a:p>
        </p:txBody>
      </p:sp>
      <p:sp>
        <p:nvSpPr>
          <p:cNvPr id="430" name="Google Shape;430;p37"/>
          <p:cNvSpPr/>
          <p:nvPr/>
        </p:nvSpPr>
        <p:spPr>
          <a:xfrm>
            <a:off x="4197575" y="1320375"/>
            <a:ext cx="1602600" cy="774900"/>
          </a:xfrm>
          <a:prstGeom prst="rightArrowCallout">
            <a:avLst>
              <a:gd name="adj1" fmla="val 25000"/>
              <a:gd name="adj2" fmla="val 25000"/>
              <a:gd name="adj3" fmla="val 25000"/>
              <a:gd name="adj4" fmla="val 10571"/>
            </a:avLst>
          </a:pr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37"/>
          <p:cNvSpPr txBox="1"/>
          <p:nvPr/>
        </p:nvSpPr>
        <p:spPr>
          <a:xfrm>
            <a:off x="5758250" y="1386000"/>
            <a:ext cx="2545200" cy="615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b="1">
                <a:solidFill>
                  <a:schemeClr val="accent4"/>
                </a:solidFill>
                <a:latin typeface="Roboto"/>
                <a:ea typeface="Roboto"/>
                <a:cs typeface="Roboto"/>
                <a:sym typeface="Roboto"/>
              </a:rPr>
              <a:t>Encompasses our ‘Mapping’ and ‘One-on-One’ Training</a:t>
            </a:r>
            <a:endParaRPr sz="1500" b="1">
              <a:solidFill>
                <a:schemeClr val="accent4"/>
              </a:solidFill>
              <a:latin typeface="Roboto"/>
              <a:ea typeface="Roboto"/>
              <a:cs typeface="Roboto"/>
              <a:sym typeface="Roboto"/>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435"/>
        <p:cNvGrpSpPr/>
        <p:nvPr/>
      </p:nvGrpSpPr>
      <p:grpSpPr>
        <a:xfrm>
          <a:off x="0" y="0"/>
          <a:ext cx="0" cy="0"/>
          <a:chOff x="0" y="0"/>
          <a:chExt cx="0" cy="0"/>
        </a:xfrm>
      </p:grpSpPr>
      <p:sp>
        <p:nvSpPr>
          <p:cNvPr id="436" name="Google Shape;436;p38"/>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Homework:</a:t>
            </a:r>
            <a:endParaRPr/>
          </a:p>
        </p:txBody>
      </p:sp>
      <p:sp>
        <p:nvSpPr>
          <p:cNvPr id="437" name="Google Shape;437;p38"/>
          <p:cNvSpPr txBox="1">
            <a:spLocks noGrp="1"/>
          </p:cNvSpPr>
          <p:nvPr>
            <p:ph type="body" idx="1"/>
          </p:nvPr>
        </p:nvSpPr>
        <p:spPr>
          <a:xfrm>
            <a:off x="311700" y="1152475"/>
            <a:ext cx="8520600" cy="3079500"/>
          </a:xfrm>
          <a:prstGeom prst="rect">
            <a:avLst/>
          </a:prstGeom>
        </p:spPr>
        <p:txBody>
          <a:bodyPr spcFirstLastPara="1" wrap="square" lIns="91425" tIns="91425" rIns="91425" bIns="91425" anchor="t" anchorCtr="0">
            <a:normAutofit lnSpcReduction="20000"/>
          </a:bodyPr>
          <a:lstStyle/>
          <a:p>
            <a:pPr marL="457200" lvl="0" indent="-336550" algn="l" rtl="0">
              <a:spcBef>
                <a:spcPts val="0"/>
              </a:spcBef>
              <a:spcAft>
                <a:spcPts val="0"/>
              </a:spcAft>
              <a:buClr>
                <a:srgbClr val="000000"/>
              </a:buClr>
              <a:buSzPts val="1700"/>
              <a:buAutoNum type="arabicPeriod"/>
            </a:pPr>
            <a:r>
              <a:rPr lang="en" sz="1700">
                <a:solidFill>
                  <a:srgbClr val="000000"/>
                </a:solidFill>
              </a:rPr>
              <a:t>Identify your team leaders &amp; leadership structure, any changes following this training?</a:t>
            </a:r>
            <a:endParaRPr sz="1700">
              <a:solidFill>
                <a:srgbClr val="000000"/>
              </a:solidFill>
            </a:endParaRPr>
          </a:p>
          <a:p>
            <a:pPr marL="457200" lvl="0" indent="0" algn="l" rtl="0">
              <a:spcBef>
                <a:spcPts val="0"/>
              </a:spcBef>
              <a:spcAft>
                <a:spcPts val="0"/>
              </a:spcAft>
              <a:buNone/>
            </a:pPr>
            <a:endParaRPr sz="1700">
              <a:solidFill>
                <a:srgbClr val="000000"/>
              </a:solidFill>
            </a:endParaRPr>
          </a:p>
          <a:p>
            <a:pPr marL="457200" lvl="0" indent="-336550" algn="l" rtl="0">
              <a:spcBef>
                <a:spcPts val="0"/>
              </a:spcBef>
              <a:spcAft>
                <a:spcPts val="0"/>
              </a:spcAft>
              <a:buClr>
                <a:srgbClr val="000000"/>
              </a:buClr>
              <a:buSzPts val="1700"/>
              <a:buAutoNum type="arabicPeriod"/>
            </a:pPr>
            <a:r>
              <a:rPr lang="en" sz="1700">
                <a:solidFill>
                  <a:srgbClr val="000000"/>
                </a:solidFill>
              </a:rPr>
              <a:t>Communicate/discuss your chapter’s vision with your leadership team</a:t>
            </a:r>
            <a:endParaRPr sz="1700">
              <a:solidFill>
                <a:srgbClr val="000000"/>
              </a:solidFill>
            </a:endParaRPr>
          </a:p>
          <a:p>
            <a:pPr marL="457200" lvl="0" indent="0" algn="l" rtl="0">
              <a:spcBef>
                <a:spcPts val="0"/>
              </a:spcBef>
              <a:spcAft>
                <a:spcPts val="0"/>
              </a:spcAft>
              <a:buNone/>
            </a:pPr>
            <a:endParaRPr sz="1700">
              <a:solidFill>
                <a:srgbClr val="000000"/>
              </a:solidFill>
            </a:endParaRPr>
          </a:p>
          <a:p>
            <a:pPr marL="457200" lvl="0" indent="-336550" algn="l" rtl="0">
              <a:spcBef>
                <a:spcPts val="0"/>
              </a:spcBef>
              <a:spcAft>
                <a:spcPts val="0"/>
              </a:spcAft>
              <a:buClr>
                <a:srgbClr val="000000"/>
              </a:buClr>
              <a:buSzPts val="1700"/>
              <a:buAutoNum type="arabicPeriod"/>
            </a:pPr>
            <a:r>
              <a:rPr lang="en" sz="1700">
                <a:solidFill>
                  <a:srgbClr val="000000"/>
                </a:solidFill>
              </a:rPr>
              <a:t>Create a list of potential events, campaigns, long-term goals for your chapter.</a:t>
            </a:r>
            <a:endParaRPr sz="1700">
              <a:solidFill>
                <a:srgbClr val="000000"/>
              </a:solidFill>
            </a:endParaRPr>
          </a:p>
          <a:p>
            <a:pPr marL="457200" lvl="0" indent="0" algn="l" rtl="0">
              <a:spcBef>
                <a:spcPts val="0"/>
              </a:spcBef>
              <a:spcAft>
                <a:spcPts val="0"/>
              </a:spcAft>
              <a:buNone/>
            </a:pPr>
            <a:endParaRPr sz="1700">
              <a:solidFill>
                <a:srgbClr val="000000"/>
              </a:solidFill>
            </a:endParaRPr>
          </a:p>
          <a:p>
            <a:pPr marL="457200" lvl="0" indent="-336550" algn="l" rtl="0">
              <a:spcBef>
                <a:spcPts val="0"/>
              </a:spcBef>
              <a:spcAft>
                <a:spcPts val="0"/>
              </a:spcAft>
              <a:buClr>
                <a:srgbClr val="000000"/>
              </a:buClr>
              <a:buSzPts val="1700"/>
              <a:buAutoNum type="arabicPeriod"/>
            </a:pPr>
            <a:r>
              <a:rPr lang="en" sz="1700">
                <a:solidFill>
                  <a:srgbClr val="000000"/>
                </a:solidFill>
              </a:rPr>
              <a:t>Create a year-long Calendar for your chapter.</a:t>
            </a:r>
            <a:endParaRPr sz="1700">
              <a:solidFill>
                <a:srgbClr val="000000"/>
              </a:solidFill>
            </a:endParaRPr>
          </a:p>
          <a:p>
            <a:pPr marL="457200" lvl="0" indent="0" algn="l" rtl="0">
              <a:spcBef>
                <a:spcPts val="0"/>
              </a:spcBef>
              <a:spcAft>
                <a:spcPts val="0"/>
              </a:spcAft>
              <a:buNone/>
            </a:pPr>
            <a:endParaRPr sz="1700">
              <a:solidFill>
                <a:srgbClr val="000000"/>
              </a:solidFill>
            </a:endParaRPr>
          </a:p>
          <a:p>
            <a:pPr marL="457200" lvl="0" indent="-336550" algn="l" rtl="0">
              <a:spcBef>
                <a:spcPts val="0"/>
              </a:spcBef>
              <a:spcAft>
                <a:spcPts val="0"/>
              </a:spcAft>
              <a:buClr>
                <a:srgbClr val="000000"/>
              </a:buClr>
              <a:buSzPts val="1700"/>
              <a:buAutoNum type="arabicPeriod"/>
            </a:pPr>
            <a:r>
              <a:rPr lang="en" sz="1700">
                <a:solidFill>
                  <a:srgbClr val="000000"/>
                </a:solidFill>
              </a:rPr>
              <a:t>Create the necessary infrastructure for your chapter: Outlook Email Group, Google Drive (chapter gmail), Group Chat, Social Media</a:t>
            </a:r>
            <a:endParaRPr/>
          </a:p>
        </p:txBody>
      </p:sp>
      <p:sp>
        <p:nvSpPr>
          <p:cNvPr id="438" name="Google Shape;438;p38"/>
          <p:cNvSpPr/>
          <p:nvPr/>
        </p:nvSpPr>
        <p:spPr>
          <a:xfrm>
            <a:off x="0" y="4517100"/>
            <a:ext cx="9144000" cy="62640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439" name="Google Shape;439;p38"/>
          <p:cNvPicPr preferRelativeResize="0"/>
          <p:nvPr/>
        </p:nvPicPr>
        <p:blipFill rotWithShape="1">
          <a:blip r:embed="rId3">
            <a:alphaModFix/>
          </a:blip>
          <a:srcRect/>
          <a:stretch/>
        </p:blipFill>
        <p:spPr>
          <a:xfrm>
            <a:off x="19050" y="4516175"/>
            <a:ext cx="2023381" cy="607800"/>
          </a:xfrm>
          <a:prstGeom prst="rect">
            <a:avLst/>
          </a:prstGeom>
          <a:noFill/>
          <a:ln>
            <a:noFill/>
          </a:ln>
        </p:spPr>
      </p:pic>
      <p:pic>
        <p:nvPicPr>
          <p:cNvPr id="440" name="Google Shape;440;p38"/>
          <p:cNvPicPr preferRelativeResize="0"/>
          <p:nvPr/>
        </p:nvPicPr>
        <p:blipFill rotWithShape="1">
          <a:blip r:embed="rId4">
            <a:alphaModFix/>
          </a:blip>
          <a:srcRect/>
          <a:stretch/>
        </p:blipFill>
        <p:spPr>
          <a:xfrm>
            <a:off x="6529464" y="4516175"/>
            <a:ext cx="2593260" cy="607800"/>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444"/>
        <p:cNvGrpSpPr/>
        <p:nvPr/>
      </p:nvGrpSpPr>
      <p:grpSpPr>
        <a:xfrm>
          <a:off x="0" y="0"/>
          <a:ext cx="0" cy="0"/>
          <a:chOff x="0" y="0"/>
          <a:chExt cx="0" cy="0"/>
        </a:xfrm>
      </p:grpSpPr>
      <p:sp>
        <p:nvSpPr>
          <p:cNvPr id="445" name="Google Shape;445;p39"/>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Thank you! See you on April 19th</a:t>
            </a:r>
            <a:endParaRPr/>
          </a:p>
        </p:txBody>
      </p:sp>
      <p:sp>
        <p:nvSpPr>
          <p:cNvPr id="446" name="Google Shape;446;p39"/>
          <p:cNvSpPr txBox="1">
            <a:spLocks noGrp="1"/>
          </p:cNvSpPr>
          <p:nvPr>
            <p:ph type="body" idx="1"/>
          </p:nvPr>
        </p:nvSpPr>
        <p:spPr>
          <a:xfrm>
            <a:off x="311700" y="1152475"/>
            <a:ext cx="8520600" cy="30795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Feedback:</a:t>
            </a:r>
            <a:endParaRPr/>
          </a:p>
        </p:txBody>
      </p:sp>
      <p:sp>
        <p:nvSpPr>
          <p:cNvPr id="447" name="Google Shape;447;p39"/>
          <p:cNvSpPr/>
          <p:nvPr/>
        </p:nvSpPr>
        <p:spPr>
          <a:xfrm>
            <a:off x="0" y="4517100"/>
            <a:ext cx="9144000" cy="62640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448" name="Google Shape;448;p39"/>
          <p:cNvPicPr preferRelativeResize="0"/>
          <p:nvPr/>
        </p:nvPicPr>
        <p:blipFill rotWithShape="1">
          <a:blip r:embed="rId3">
            <a:alphaModFix/>
          </a:blip>
          <a:srcRect/>
          <a:stretch/>
        </p:blipFill>
        <p:spPr>
          <a:xfrm>
            <a:off x="19050" y="4516175"/>
            <a:ext cx="2023381" cy="607800"/>
          </a:xfrm>
          <a:prstGeom prst="rect">
            <a:avLst/>
          </a:prstGeom>
          <a:noFill/>
          <a:ln>
            <a:noFill/>
          </a:ln>
        </p:spPr>
      </p:pic>
      <p:pic>
        <p:nvPicPr>
          <p:cNvPr id="449" name="Google Shape;449;p39"/>
          <p:cNvPicPr preferRelativeResize="0"/>
          <p:nvPr/>
        </p:nvPicPr>
        <p:blipFill rotWithShape="1">
          <a:blip r:embed="rId4">
            <a:alphaModFix/>
          </a:blip>
          <a:srcRect/>
          <a:stretch/>
        </p:blipFill>
        <p:spPr>
          <a:xfrm>
            <a:off x="6529464" y="4516175"/>
            <a:ext cx="2593260" cy="6078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5"/>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Agenda</a:t>
            </a:r>
            <a:endParaRPr/>
          </a:p>
        </p:txBody>
      </p:sp>
      <p:sp>
        <p:nvSpPr>
          <p:cNvPr id="105" name="Google Shape;105;p15"/>
          <p:cNvSpPr txBox="1">
            <a:spLocks noGrp="1"/>
          </p:cNvSpPr>
          <p:nvPr>
            <p:ph type="body" idx="1"/>
          </p:nvPr>
        </p:nvSpPr>
        <p:spPr>
          <a:xfrm>
            <a:off x="311700" y="1152475"/>
            <a:ext cx="8745900" cy="30795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en" b="1"/>
              <a:t>8:05</a:t>
            </a:r>
            <a:r>
              <a:rPr lang="en"/>
              <a:t> - Introductions, Overview of the 8 stages to create a effective chapter, cover</a:t>
            </a:r>
            <a:endParaRPr/>
          </a:p>
          <a:p>
            <a:pPr marL="457200" lvl="0" indent="0" algn="l" rtl="0">
              <a:spcBef>
                <a:spcPts val="0"/>
              </a:spcBef>
              <a:spcAft>
                <a:spcPts val="0"/>
              </a:spcAft>
              <a:buNone/>
            </a:pPr>
            <a:r>
              <a:rPr lang="en"/>
              <a:t>   steps 1 through 3</a:t>
            </a:r>
            <a:endParaRPr/>
          </a:p>
          <a:p>
            <a:pPr marL="457200" lvl="0" indent="0" algn="l" rtl="0">
              <a:spcBef>
                <a:spcPts val="0"/>
              </a:spcBef>
              <a:spcAft>
                <a:spcPts val="0"/>
              </a:spcAft>
              <a:buNone/>
            </a:pPr>
            <a:endParaRPr/>
          </a:p>
          <a:p>
            <a:pPr marL="0" lvl="0" indent="0" algn="l" rtl="0">
              <a:spcBef>
                <a:spcPts val="0"/>
              </a:spcBef>
              <a:spcAft>
                <a:spcPts val="0"/>
              </a:spcAft>
              <a:buNone/>
            </a:pPr>
            <a:r>
              <a:rPr lang="en" b="1"/>
              <a:t>8:25</a:t>
            </a:r>
            <a:r>
              <a:rPr lang="en"/>
              <a:t> - 1st Breakout Rooms: Debrief from your one-on-ones + vision for your chapter</a:t>
            </a:r>
            <a:endParaRPr/>
          </a:p>
          <a:p>
            <a:pPr marL="0" lvl="0" indent="0" algn="l" rtl="0">
              <a:spcBef>
                <a:spcPts val="0"/>
              </a:spcBef>
              <a:spcAft>
                <a:spcPts val="0"/>
              </a:spcAft>
              <a:buNone/>
            </a:pPr>
            <a:endParaRPr/>
          </a:p>
          <a:p>
            <a:pPr marL="0" lvl="0" indent="0" algn="l" rtl="0">
              <a:spcBef>
                <a:spcPts val="0"/>
              </a:spcBef>
              <a:spcAft>
                <a:spcPts val="0"/>
              </a:spcAft>
              <a:buNone/>
            </a:pPr>
            <a:r>
              <a:rPr lang="en" b="1"/>
              <a:t>8:40</a:t>
            </a:r>
            <a:r>
              <a:rPr lang="en"/>
              <a:t> - Cover Steps 4 through 7</a:t>
            </a:r>
            <a:endParaRPr/>
          </a:p>
          <a:p>
            <a:pPr marL="0" lvl="0" indent="0" algn="l" rtl="0">
              <a:spcBef>
                <a:spcPts val="0"/>
              </a:spcBef>
              <a:spcAft>
                <a:spcPts val="0"/>
              </a:spcAft>
              <a:buNone/>
            </a:pPr>
            <a:endParaRPr/>
          </a:p>
          <a:p>
            <a:pPr marL="0" lvl="0" indent="0" algn="l" rtl="0">
              <a:spcBef>
                <a:spcPts val="0"/>
              </a:spcBef>
              <a:spcAft>
                <a:spcPts val="0"/>
              </a:spcAft>
              <a:buNone/>
            </a:pPr>
            <a:r>
              <a:rPr lang="en" b="1"/>
              <a:t>9:05</a:t>
            </a:r>
            <a:r>
              <a:rPr lang="en"/>
              <a:t> - 2nd Breakout Rooms</a:t>
            </a:r>
            <a:endParaRPr/>
          </a:p>
          <a:p>
            <a:pPr marL="0" lvl="0" indent="0" algn="l" rtl="0">
              <a:spcBef>
                <a:spcPts val="0"/>
              </a:spcBef>
              <a:spcAft>
                <a:spcPts val="0"/>
              </a:spcAft>
              <a:buNone/>
            </a:pPr>
            <a:endParaRPr/>
          </a:p>
          <a:p>
            <a:pPr marL="0" lvl="0" indent="0" algn="l" rtl="0">
              <a:spcBef>
                <a:spcPts val="0"/>
              </a:spcBef>
              <a:spcAft>
                <a:spcPts val="0"/>
              </a:spcAft>
              <a:buNone/>
            </a:pPr>
            <a:r>
              <a:rPr lang="en" b="1"/>
              <a:t>9:20</a:t>
            </a:r>
            <a:r>
              <a:rPr lang="en"/>
              <a:t> - Cover Step 8, Explain Homework, Evaluations</a:t>
            </a:r>
            <a:endParaRPr/>
          </a:p>
        </p:txBody>
      </p:sp>
      <p:sp>
        <p:nvSpPr>
          <p:cNvPr id="106" name="Google Shape;106;p15"/>
          <p:cNvSpPr/>
          <p:nvPr/>
        </p:nvSpPr>
        <p:spPr>
          <a:xfrm>
            <a:off x="0" y="4517100"/>
            <a:ext cx="9144000" cy="62640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107" name="Google Shape;107;p15"/>
          <p:cNvPicPr preferRelativeResize="0"/>
          <p:nvPr/>
        </p:nvPicPr>
        <p:blipFill rotWithShape="1">
          <a:blip r:embed="rId3">
            <a:alphaModFix/>
          </a:blip>
          <a:srcRect/>
          <a:stretch/>
        </p:blipFill>
        <p:spPr>
          <a:xfrm>
            <a:off x="19050" y="4516175"/>
            <a:ext cx="2023381" cy="607800"/>
          </a:xfrm>
          <a:prstGeom prst="rect">
            <a:avLst/>
          </a:prstGeom>
          <a:noFill/>
          <a:ln>
            <a:noFill/>
          </a:ln>
        </p:spPr>
      </p:pic>
      <p:pic>
        <p:nvPicPr>
          <p:cNvPr id="108" name="Google Shape;108;p15"/>
          <p:cNvPicPr preferRelativeResize="0"/>
          <p:nvPr/>
        </p:nvPicPr>
        <p:blipFill rotWithShape="1">
          <a:blip r:embed="rId4">
            <a:alphaModFix/>
          </a:blip>
          <a:srcRect/>
          <a:stretch/>
        </p:blipFill>
        <p:spPr>
          <a:xfrm>
            <a:off x="6529464" y="4516175"/>
            <a:ext cx="2593260" cy="6078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16"/>
          <p:cNvSpPr txBox="1">
            <a:spLocks noGrp="1"/>
          </p:cNvSpPr>
          <p:nvPr>
            <p:ph type="title"/>
          </p:nvPr>
        </p:nvSpPr>
        <p:spPr>
          <a:xfrm>
            <a:off x="311700" y="17816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But first, why are chapters important for PNHP &amp; SNaHP?</a:t>
            </a:r>
            <a:endParaRPr/>
          </a:p>
        </p:txBody>
      </p:sp>
      <p:sp>
        <p:nvSpPr>
          <p:cNvPr id="114" name="Google Shape;114;p16"/>
          <p:cNvSpPr/>
          <p:nvPr/>
        </p:nvSpPr>
        <p:spPr>
          <a:xfrm>
            <a:off x="0" y="4517100"/>
            <a:ext cx="9144000" cy="62640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115" name="Google Shape;115;p16"/>
          <p:cNvPicPr preferRelativeResize="0"/>
          <p:nvPr/>
        </p:nvPicPr>
        <p:blipFill rotWithShape="1">
          <a:blip r:embed="rId3">
            <a:alphaModFix/>
          </a:blip>
          <a:srcRect/>
          <a:stretch/>
        </p:blipFill>
        <p:spPr>
          <a:xfrm>
            <a:off x="19050" y="4516175"/>
            <a:ext cx="2023381" cy="607800"/>
          </a:xfrm>
          <a:prstGeom prst="rect">
            <a:avLst/>
          </a:prstGeom>
          <a:noFill/>
          <a:ln>
            <a:noFill/>
          </a:ln>
        </p:spPr>
      </p:pic>
      <p:pic>
        <p:nvPicPr>
          <p:cNvPr id="116" name="Google Shape;116;p16"/>
          <p:cNvPicPr preferRelativeResize="0"/>
          <p:nvPr/>
        </p:nvPicPr>
        <p:blipFill rotWithShape="1">
          <a:blip r:embed="rId4">
            <a:alphaModFix/>
          </a:blip>
          <a:srcRect/>
          <a:stretch/>
        </p:blipFill>
        <p:spPr>
          <a:xfrm>
            <a:off x="6529464" y="4516175"/>
            <a:ext cx="2593260" cy="6078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17"/>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8 Stages to Building a Strong SNaHP/PNHP Chapter</a:t>
            </a:r>
            <a:endParaRPr/>
          </a:p>
        </p:txBody>
      </p:sp>
      <p:sp>
        <p:nvSpPr>
          <p:cNvPr id="122" name="Google Shape;122;p17"/>
          <p:cNvSpPr txBox="1">
            <a:spLocks noGrp="1"/>
          </p:cNvSpPr>
          <p:nvPr>
            <p:ph type="body" idx="1"/>
          </p:nvPr>
        </p:nvSpPr>
        <p:spPr>
          <a:xfrm>
            <a:off x="311700" y="1152475"/>
            <a:ext cx="4860000" cy="3079500"/>
          </a:xfrm>
          <a:prstGeom prst="rect">
            <a:avLst/>
          </a:prstGeom>
        </p:spPr>
        <p:txBody>
          <a:bodyPr spcFirstLastPara="1" wrap="square" lIns="91425" tIns="91425" rIns="91425" bIns="91425" anchor="t" anchorCtr="0">
            <a:normAutofit lnSpcReduction="10000"/>
          </a:bodyPr>
          <a:lstStyle/>
          <a:p>
            <a:pPr marL="457200" lvl="0" indent="-342900" algn="l" rtl="0">
              <a:spcBef>
                <a:spcPts val="0"/>
              </a:spcBef>
              <a:spcAft>
                <a:spcPts val="0"/>
              </a:spcAft>
              <a:buSzPts val="1800"/>
              <a:buAutoNum type="arabicPeriod"/>
            </a:pPr>
            <a:r>
              <a:rPr lang="en"/>
              <a:t>Establish a Sense of Urgency</a:t>
            </a:r>
            <a:endParaRPr/>
          </a:p>
          <a:p>
            <a:pPr marL="457200" lvl="0" indent="-342900" algn="l" rtl="0">
              <a:spcBef>
                <a:spcPts val="0"/>
              </a:spcBef>
              <a:spcAft>
                <a:spcPts val="0"/>
              </a:spcAft>
              <a:buSzPts val="1800"/>
              <a:buAutoNum type="arabicPeriod"/>
            </a:pPr>
            <a:r>
              <a:rPr lang="en"/>
              <a:t>Creating the Guiding Coalition</a:t>
            </a:r>
            <a:endParaRPr/>
          </a:p>
          <a:p>
            <a:pPr marL="457200" lvl="0" indent="-342900" algn="l" rtl="0">
              <a:spcBef>
                <a:spcPts val="0"/>
              </a:spcBef>
              <a:spcAft>
                <a:spcPts val="0"/>
              </a:spcAft>
              <a:buSzPts val="1800"/>
              <a:buAutoNum type="arabicPeriod"/>
            </a:pPr>
            <a:r>
              <a:rPr lang="en"/>
              <a:t>Developing a Vision and Strategy</a:t>
            </a:r>
            <a:endParaRPr/>
          </a:p>
          <a:p>
            <a:pPr marL="457200" lvl="0" indent="-342900" algn="l" rtl="0">
              <a:spcBef>
                <a:spcPts val="0"/>
              </a:spcBef>
              <a:spcAft>
                <a:spcPts val="0"/>
              </a:spcAft>
              <a:buSzPts val="1800"/>
              <a:buAutoNum type="arabicPeriod"/>
            </a:pPr>
            <a:r>
              <a:rPr lang="en"/>
              <a:t>Communicating the Change Vision</a:t>
            </a:r>
            <a:endParaRPr/>
          </a:p>
          <a:p>
            <a:pPr marL="457200" lvl="0" indent="-342900" algn="l" rtl="0">
              <a:spcBef>
                <a:spcPts val="0"/>
              </a:spcBef>
              <a:spcAft>
                <a:spcPts val="0"/>
              </a:spcAft>
              <a:buSzPts val="1800"/>
              <a:buAutoNum type="arabicPeriod"/>
            </a:pPr>
            <a:r>
              <a:rPr lang="en"/>
              <a:t>Empowering Broad-Based Action</a:t>
            </a:r>
            <a:endParaRPr/>
          </a:p>
          <a:p>
            <a:pPr marL="457200" lvl="0" indent="-342900" algn="l" rtl="0">
              <a:spcBef>
                <a:spcPts val="0"/>
              </a:spcBef>
              <a:spcAft>
                <a:spcPts val="0"/>
              </a:spcAft>
              <a:buSzPts val="1800"/>
              <a:buAutoNum type="arabicPeriod"/>
            </a:pPr>
            <a:r>
              <a:rPr lang="en"/>
              <a:t>Generating Short-Term Wins</a:t>
            </a:r>
            <a:endParaRPr/>
          </a:p>
          <a:p>
            <a:pPr marL="457200" lvl="0" indent="-342900" algn="l" rtl="0">
              <a:spcBef>
                <a:spcPts val="0"/>
              </a:spcBef>
              <a:spcAft>
                <a:spcPts val="0"/>
              </a:spcAft>
              <a:buSzPts val="1800"/>
              <a:buAutoNum type="arabicPeriod"/>
            </a:pPr>
            <a:r>
              <a:rPr lang="en"/>
              <a:t>Consolidating Gains and Producing More Change</a:t>
            </a:r>
            <a:endParaRPr/>
          </a:p>
          <a:p>
            <a:pPr marL="457200" lvl="0" indent="-342900" algn="l" rtl="0">
              <a:spcBef>
                <a:spcPts val="0"/>
              </a:spcBef>
              <a:spcAft>
                <a:spcPts val="0"/>
              </a:spcAft>
              <a:buSzPts val="1800"/>
              <a:buAutoNum type="arabicPeriod"/>
            </a:pPr>
            <a:r>
              <a:rPr lang="en"/>
              <a:t>Anchoring New Approaches in the Culture</a:t>
            </a:r>
            <a:endParaRPr/>
          </a:p>
        </p:txBody>
      </p:sp>
      <p:sp>
        <p:nvSpPr>
          <p:cNvPr id="123" name="Google Shape;123;p17"/>
          <p:cNvSpPr/>
          <p:nvPr/>
        </p:nvSpPr>
        <p:spPr>
          <a:xfrm>
            <a:off x="0" y="4517100"/>
            <a:ext cx="9144000" cy="62640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4" name="Google Shape;124;p17"/>
          <p:cNvSpPr txBox="1"/>
          <p:nvPr/>
        </p:nvSpPr>
        <p:spPr>
          <a:xfrm>
            <a:off x="2207475" y="4501575"/>
            <a:ext cx="4109400" cy="615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5"/>
                </a:solidFill>
                <a:latin typeface="Roboto"/>
                <a:ea typeface="Roboto"/>
                <a:cs typeface="Roboto"/>
                <a:sym typeface="Roboto"/>
              </a:rPr>
              <a:t>Based off of the 8 Stage Process of Creating Major Change (Kotter, Harvard Global Health)</a:t>
            </a:r>
            <a:endParaRPr>
              <a:solidFill>
                <a:schemeClr val="accent5"/>
              </a:solidFill>
              <a:latin typeface="Roboto"/>
              <a:ea typeface="Roboto"/>
              <a:cs typeface="Roboto"/>
              <a:sym typeface="Roboto"/>
            </a:endParaRPr>
          </a:p>
        </p:txBody>
      </p:sp>
      <p:sp>
        <p:nvSpPr>
          <p:cNvPr id="125" name="Google Shape;125;p17"/>
          <p:cNvSpPr/>
          <p:nvPr/>
        </p:nvSpPr>
        <p:spPr>
          <a:xfrm>
            <a:off x="4197575" y="1320375"/>
            <a:ext cx="1602600" cy="774900"/>
          </a:xfrm>
          <a:prstGeom prst="rightArrowCallout">
            <a:avLst>
              <a:gd name="adj1" fmla="val 25000"/>
              <a:gd name="adj2" fmla="val 25000"/>
              <a:gd name="adj3" fmla="val 25000"/>
              <a:gd name="adj4" fmla="val 10571"/>
            </a:avLst>
          </a:pr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17"/>
          <p:cNvSpPr txBox="1"/>
          <p:nvPr/>
        </p:nvSpPr>
        <p:spPr>
          <a:xfrm>
            <a:off x="5758250" y="1386000"/>
            <a:ext cx="2545200" cy="615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b="1">
                <a:solidFill>
                  <a:schemeClr val="accent4"/>
                </a:solidFill>
                <a:latin typeface="Roboto"/>
                <a:ea typeface="Roboto"/>
                <a:cs typeface="Roboto"/>
                <a:sym typeface="Roboto"/>
              </a:rPr>
              <a:t>Encompasses our ‘Mapping’ and ‘One-on-One’ Training</a:t>
            </a:r>
            <a:endParaRPr sz="1500" b="1">
              <a:solidFill>
                <a:schemeClr val="accent4"/>
              </a:solidFill>
              <a:latin typeface="Roboto"/>
              <a:ea typeface="Roboto"/>
              <a:cs typeface="Roboto"/>
              <a:sym typeface="Roboto"/>
            </a:endParaRPr>
          </a:p>
        </p:txBody>
      </p:sp>
      <p:pic>
        <p:nvPicPr>
          <p:cNvPr id="127" name="Google Shape;127;p17"/>
          <p:cNvPicPr preferRelativeResize="0"/>
          <p:nvPr/>
        </p:nvPicPr>
        <p:blipFill rotWithShape="1">
          <a:blip r:embed="rId3">
            <a:alphaModFix/>
          </a:blip>
          <a:srcRect/>
          <a:stretch/>
        </p:blipFill>
        <p:spPr>
          <a:xfrm>
            <a:off x="19050" y="4516175"/>
            <a:ext cx="2023381" cy="607800"/>
          </a:xfrm>
          <a:prstGeom prst="rect">
            <a:avLst/>
          </a:prstGeom>
          <a:noFill/>
          <a:ln>
            <a:noFill/>
          </a:ln>
        </p:spPr>
      </p:pic>
      <p:pic>
        <p:nvPicPr>
          <p:cNvPr id="128" name="Google Shape;128;p17"/>
          <p:cNvPicPr preferRelativeResize="0"/>
          <p:nvPr/>
        </p:nvPicPr>
        <p:blipFill rotWithShape="1">
          <a:blip r:embed="rId4">
            <a:alphaModFix/>
          </a:blip>
          <a:srcRect/>
          <a:stretch/>
        </p:blipFill>
        <p:spPr>
          <a:xfrm>
            <a:off x="6529464" y="4516175"/>
            <a:ext cx="2593260" cy="6078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2">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5"/>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18"/>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457200" lvl="0" indent="-400050" algn="l" rtl="0">
              <a:spcBef>
                <a:spcPts val="0"/>
              </a:spcBef>
              <a:spcAft>
                <a:spcPts val="0"/>
              </a:spcAft>
              <a:buSzPct val="100000"/>
              <a:buAutoNum type="arabicPeriod"/>
            </a:pPr>
            <a:r>
              <a:rPr lang="en"/>
              <a:t>Establish a Sense of Urgency</a:t>
            </a:r>
            <a:endParaRPr/>
          </a:p>
        </p:txBody>
      </p:sp>
      <p:sp>
        <p:nvSpPr>
          <p:cNvPr id="134" name="Google Shape;134;p18"/>
          <p:cNvSpPr txBox="1">
            <a:spLocks noGrp="1"/>
          </p:cNvSpPr>
          <p:nvPr>
            <p:ph type="body" idx="1"/>
          </p:nvPr>
        </p:nvSpPr>
        <p:spPr>
          <a:xfrm>
            <a:off x="311700" y="1152475"/>
            <a:ext cx="8520600" cy="30795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en">
                <a:solidFill>
                  <a:schemeClr val="accent4"/>
                </a:solidFill>
              </a:rPr>
              <a:t>*** Make uninsurance &amp; underinsurance the #1 issue discussed at your institution</a:t>
            </a:r>
            <a:endParaRPr>
              <a:solidFill>
                <a:schemeClr val="accent4"/>
              </a:solidFill>
            </a:endParaRPr>
          </a:p>
          <a:p>
            <a:pPr marL="0" lvl="0" indent="0" algn="l" rtl="0">
              <a:spcBef>
                <a:spcPts val="0"/>
              </a:spcBef>
              <a:spcAft>
                <a:spcPts val="0"/>
              </a:spcAft>
              <a:buNone/>
            </a:pPr>
            <a:endParaRPr/>
          </a:p>
          <a:p>
            <a:pPr marL="0" lvl="0" indent="0" algn="l" rtl="0">
              <a:spcBef>
                <a:spcPts val="0"/>
              </a:spcBef>
              <a:spcAft>
                <a:spcPts val="0"/>
              </a:spcAft>
              <a:buNone/>
            </a:pPr>
            <a:r>
              <a:rPr lang="en"/>
              <a:t>Methods:</a:t>
            </a:r>
            <a:endParaRPr/>
          </a:p>
          <a:p>
            <a:pPr marL="457200" lvl="0" indent="-342900" algn="l" rtl="0">
              <a:spcBef>
                <a:spcPts val="0"/>
              </a:spcBef>
              <a:spcAft>
                <a:spcPts val="0"/>
              </a:spcAft>
              <a:buSzPts val="1800"/>
              <a:buChar char="●"/>
            </a:pPr>
            <a:r>
              <a:rPr lang="en"/>
              <a:t>One-on-ones</a:t>
            </a:r>
            <a:endParaRPr/>
          </a:p>
          <a:p>
            <a:pPr marL="457200" lvl="0" indent="-342900" algn="l" rtl="0">
              <a:spcBef>
                <a:spcPts val="0"/>
              </a:spcBef>
              <a:spcAft>
                <a:spcPts val="0"/>
              </a:spcAft>
              <a:buSzPts val="1800"/>
              <a:buChar char="●"/>
            </a:pPr>
            <a:r>
              <a:rPr lang="en"/>
              <a:t>Patient experiences</a:t>
            </a:r>
            <a:endParaRPr/>
          </a:p>
          <a:p>
            <a:pPr marL="457200" lvl="0" indent="-342900" algn="l" rtl="0">
              <a:spcBef>
                <a:spcPts val="0"/>
              </a:spcBef>
              <a:spcAft>
                <a:spcPts val="0"/>
              </a:spcAft>
              <a:buSzPts val="1800"/>
              <a:buChar char="●"/>
            </a:pPr>
            <a:r>
              <a:rPr lang="en"/>
              <a:t>Class material </a:t>
            </a:r>
            <a:endParaRPr/>
          </a:p>
          <a:p>
            <a:pPr marL="457200" lvl="0" indent="-342900" algn="l" rtl="0">
              <a:spcBef>
                <a:spcPts val="0"/>
              </a:spcBef>
              <a:spcAft>
                <a:spcPts val="0"/>
              </a:spcAft>
              <a:buSzPts val="1800"/>
              <a:buChar char="●"/>
            </a:pPr>
            <a:r>
              <a:rPr lang="en"/>
              <a:t>Host educational events</a:t>
            </a:r>
            <a:endParaRPr/>
          </a:p>
          <a:p>
            <a:pPr marL="914400" lvl="1" indent="-317500" algn="l" rtl="0">
              <a:spcBef>
                <a:spcPts val="0"/>
              </a:spcBef>
              <a:spcAft>
                <a:spcPts val="0"/>
              </a:spcAft>
              <a:buSzPts val="1400"/>
              <a:buChar char="○"/>
            </a:pPr>
            <a:r>
              <a:rPr lang="en" u="sng">
                <a:solidFill>
                  <a:schemeClr val="hlink"/>
                </a:solidFill>
                <a:hlinkClick r:id="rId3"/>
              </a:rPr>
              <a:t>Lunch lecture series</a:t>
            </a:r>
            <a:endParaRPr/>
          </a:p>
          <a:p>
            <a:pPr marL="914400" lvl="1" indent="-317500" algn="l" rtl="0">
              <a:spcBef>
                <a:spcPts val="0"/>
              </a:spcBef>
              <a:spcAft>
                <a:spcPts val="0"/>
              </a:spcAft>
              <a:buSzPts val="1400"/>
              <a:buChar char="○"/>
            </a:pPr>
            <a:r>
              <a:rPr lang="en" u="sng">
                <a:solidFill>
                  <a:schemeClr val="hlink"/>
                </a:solidFill>
                <a:hlinkClick r:id="rId4"/>
              </a:rPr>
              <a:t>Panel discussions</a:t>
            </a:r>
            <a:r>
              <a:rPr lang="en"/>
              <a:t>/ guest speakers/ </a:t>
            </a:r>
            <a:r>
              <a:rPr lang="en" u="sng">
                <a:solidFill>
                  <a:schemeClr val="hlink"/>
                </a:solidFill>
                <a:hlinkClick r:id="rId5"/>
              </a:rPr>
              <a:t>debates</a:t>
            </a:r>
            <a:endParaRPr/>
          </a:p>
          <a:p>
            <a:pPr marL="457200" lvl="0" indent="-342900" algn="l" rtl="0">
              <a:spcBef>
                <a:spcPts val="0"/>
              </a:spcBef>
              <a:spcAft>
                <a:spcPts val="0"/>
              </a:spcAft>
              <a:buSzPts val="1800"/>
              <a:buChar char="●"/>
            </a:pPr>
            <a:r>
              <a:rPr lang="en"/>
              <a:t>Circulate on social media</a:t>
            </a:r>
            <a:endParaRPr/>
          </a:p>
        </p:txBody>
      </p:sp>
      <p:sp>
        <p:nvSpPr>
          <p:cNvPr id="135" name="Google Shape;135;p18"/>
          <p:cNvSpPr/>
          <p:nvPr/>
        </p:nvSpPr>
        <p:spPr>
          <a:xfrm>
            <a:off x="0" y="4517100"/>
            <a:ext cx="9144000" cy="62640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136" name="Google Shape;136;p18"/>
          <p:cNvPicPr preferRelativeResize="0"/>
          <p:nvPr/>
        </p:nvPicPr>
        <p:blipFill rotWithShape="1">
          <a:blip r:embed="rId6">
            <a:alphaModFix/>
          </a:blip>
          <a:srcRect/>
          <a:stretch/>
        </p:blipFill>
        <p:spPr>
          <a:xfrm>
            <a:off x="19050" y="4516175"/>
            <a:ext cx="2023381" cy="607800"/>
          </a:xfrm>
          <a:prstGeom prst="rect">
            <a:avLst/>
          </a:prstGeom>
          <a:noFill/>
          <a:ln>
            <a:noFill/>
          </a:ln>
        </p:spPr>
      </p:pic>
      <p:pic>
        <p:nvPicPr>
          <p:cNvPr id="137" name="Google Shape;137;p18"/>
          <p:cNvPicPr preferRelativeResize="0"/>
          <p:nvPr/>
        </p:nvPicPr>
        <p:blipFill rotWithShape="1">
          <a:blip r:embed="rId7">
            <a:alphaModFix/>
          </a:blip>
          <a:srcRect/>
          <a:stretch/>
        </p:blipFill>
        <p:spPr>
          <a:xfrm>
            <a:off x="6529464" y="4516175"/>
            <a:ext cx="2593260" cy="6078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19"/>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2. Creating the Guiding Coalition</a:t>
            </a:r>
            <a:endParaRPr/>
          </a:p>
        </p:txBody>
      </p:sp>
      <p:sp>
        <p:nvSpPr>
          <p:cNvPr id="143" name="Google Shape;143;p19"/>
          <p:cNvSpPr txBox="1">
            <a:spLocks noGrp="1"/>
          </p:cNvSpPr>
          <p:nvPr>
            <p:ph type="body" idx="1"/>
          </p:nvPr>
        </p:nvSpPr>
        <p:spPr>
          <a:xfrm>
            <a:off x="311700" y="1152475"/>
            <a:ext cx="5195100" cy="3339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solidFill>
                  <a:schemeClr val="accent4"/>
                </a:solidFill>
              </a:rPr>
              <a:t>*** Coalition must include people in power or who have influence</a:t>
            </a:r>
            <a:endParaRPr>
              <a:solidFill>
                <a:schemeClr val="accent4"/>
              </a:solidFill>
            </a:endParaRPr>
          </a:p>
          <a:p>
            <a:pPr marL="0" lvl="0" indent="0" algn="l" rtl="0">
              <a:spcBef>
                <a:spcPts val="0"/>
              </a:spcBef>
              <a:spcAft>
                <a:spcPts val="0"/>
              </a:spcAft>
              <a:buNone/>
            </a:pPr>
            <a:endParaRPr/>
          </a:p>
          <a:p>
            <a:pPr marL="457200" lvl="0" indent="-342900" algn="l" rtl="0">
              <a:spcBef>
                <a:spcPts val="0"/>
              </a:spcBef>
              <a:spcAft>
                <a:spcPts val="0"/>
              </a:spcAft>
              <a:buSzPts val="1800"/>
              <a:buChar char="●"/>
            </a:pPr>
            <a:r>
              <a:rPr lang="en"/>
              <a:t>Leadership Team</a:t>
            </a:r>
            <a:endParaRPr/>
          </a:p>
          <a:p>
            <a:pPr marL="457200" lvl="0" indent="-342900" algn="l" rtl="0">
              <a:spcBef>
                <a:spcPts val="0"/>
              </a:spcBef>
              <a:spcAft>
                <a:spcPts val="0"/>
              </a:spcAft>
              <a:buSzPts val="1800"/>
              <a:buChar char="●"/>
            </a:pPr>
            <a:r>
              <a:rPr lang="en"/>
              <a:t>Supportive Faculty/ Colleagues</a:t>
            </a:r>
            <a:endParaRPr/>
          </a:p>
          <a:p>
            <a:pPr marL="457200" lvl="0" indent="-342900" algn="l" rtl="0">
              <a:spcBef>
                <a:spcPts val="0"/>
              </a:spcBef>
              <a:spcAft>
                <a:spcPts val="0"/>
              </a:spcAft>
              <a:buSzPts val="1800"/>
              <a:buChar char="●"/>
            </a:pPr>
            <a:r>
              <a:rPr lang="en"/>
              <a:t>Allied Organizations</a:t>
            </a:r>
            <a:endParaRPr/>
          </a:p>
          <a:p>
            <a:pPr marL="0" lvl="0" indent="0" algn="l" rtl="0">
              <a:spcBef>
                <a:spcPts val="0"/>
              </a:spcBef>
              <a:spcAft>
                <a:spcPts val="0"/>
              </a:spcAft>
              <a:buNone/>
            </a:pPr>
            <a:endParaRPr/>
          </a:p>
          <a:p>
            <a:pPr marL="0" lvl="0" indent="0" algn="l" rtl="0">
              <a:spcBef>
                <a:spcPts val="0"/>
              </a:spcBef>
              <a:spcAft>
                <a:spcPts val="0"/>
              </a:spcAft>
              <a:buNone/>
            </a:pPr>
            <a:r>
              <a:rPr lang="en"/>
              <a:t>Reflect on your </a:t>
            </a:r>
            <a:r>
              <a:rPr lang="en" b="1" u="sng"/>
              <a:t>Mapping Homework</a:t>
            </a:r>
            <a:r>
              <a:rPr lang="en"/>
              <a:t>: Who or what groups of people will join your leadership team or guiding coalition?</a:t>
            </a:r>
            <a:endParaRPr/>
          </a:p>
        </p:txBody>
      </p:sp>
      <p:sp>
        <p:nvSpPr>
          <p:cNvPr id="144" name="Google Shape;144;p19"/>
          <p:cNvSpPr/>
          <p:nvPr/>
        </p:nvSpPr>
        <p:spPr>
          <a:xfrm>
            <a:off x="0" y="4517100"/>
            <a:ext cx="9144000" cy="62640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145" name="Google Shape;145;p19"/>
          <p:cNvPicPr preferRelativeResize="0"/>
          <p:nvPr/>
        </p:nvPicPr>
        <p:blipFill rotWithShape="1">
          <a:blip r:embed="rId3">
            <a:alphaModFix/>
          </a:blip>
          <a:srcRect r="47123"/>
          <a:stretch/>
        </p:blipFill>
        <p:spPr>
          <a:xfrm>
            <a:off x="5760923" y="545275"/>
            <a:ext cx="3361798" cy="3278200"/>
          </a:xfrm>
          <a:prstGeom prst="rect">
            <a:avLst/>
          </a:prstGeom>
          <a:noFill/>
          <a:ln>
            <a:noFill/>
          </a:ln>
        </p:spPr>
      </p:pic>
      <p:pic>
        <p:nvPicPr>
          <p:cNvPr id="146" name="Google Shape;146;p19"/>
          <p:cNvPicPr preferRelativeResize="0"/>
          <p:nvPr/>
        </p:nvPicPr>
        <p:blipFill rotWithShape="1">
          <a:blip r:embed="rId4">
            <a:alphaModFix/>
          </a:blip>
          <a:srcRect/>
          <a:stretch/>
        </p:blipFill>
        <p:spPr>
          <a:xfrm>
            <a:off x="19050" y="4516175"/>
            <a:ext cx="2023381" cy="607800"/>
          </a:xfrm>
          <a:prstGeom prst="rect">
            <a:avLst/>
          </a:prstGeom>
          <a:noFill/>
          <a:ln>
            <a:noFill/>
          </a:ln>
        </p:spPr>
      </p:pic>
      <p:pic>
        <p:nvPicPr>
          <p:cNvPr id="147" name="Google Shape;147;p19"/>
          <p:cNvPicPr preferRelativeResize="0"/>
          <p:nvPr/>
        </p:nvPicPr>
        <p:blipFill rotWithShape="1">
          <a:blip r:embed="rId5">
            <a:alphaModFix/>
          </a:blip>
          <a:srcRect/>
          <a:stretch/>
        </p:blipFill>
        <p:spPr>
          <a:xfrm>
            <a:off x="6529464" y="4516175"/>
            <a:ext cx="2593260" cy="6078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0"/>
          <p:cNvSpPr txBox="1">
            <a:spLocks noGrp="1"/>
          </p:cNvSpPr>
          <p:nvPr>
            <p:ph type="title"/>
          </p:nvPr>
        </p:nvSpPr>
        <p:spPr>
          <a:xfrm>
            <a:off x="2475875" y="0"/>
            <a:ext cx="6356400" cy="9063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2 (Continued) Example Chapter Map</a:t>
            </a:r>
            <a:endParaRPr/>
          </a:p>
          <a:p>
            <a:pPr marL="0" lvl="0" indent="0" algn="ctr" rtl="0">
              <a:spcBef>
                <a:spcPts val="0"/>
              </a:spcBef>
              <a:spcAft>
                <a:spcPts val="0"/>
              </a:spcAft>
              <a:buNone/>
            </a:pPr>
            <a:r>
              <a:rPr lang="en" sz="2222"/>
              <a:t>Total Universe ~250 people</a:t>
            </a:r>
            <a:endParaRPr sz="2222"/>
          </a:p>
        </p:txBody>
      </p:sp>
      <p:sp>
        <p:nvSpPr>
          <p:cNvPr id="153" name="Google Shape;153;p20"/>
          <p:cNvSpPr/>
          <p:nvPr/>
        </p:nvSpPr>
        <p:spPr>
          <a:xfrm>
            <a:off x="0" y="4482300"/>
            <a:ext cx="9144000" cy="43260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154" name="Google Shape;154;p20"/>
          <p:cNvPicPr preferRelativeResize="0"/>
          <p:nvPr/>
        </p:nvPicPr>
        <p:blipFill rotWithShape="1">
          <a:blip r:embed="rId3">
            <a:alphaModFix/>
          </a:blip>
          <a:srcRect/>
          <a:stretch/>
        </p:blipFill>
        <p:spPr>
          <a:xfrm>
            <a:off x="19050" y="4491650"/>
            <a:ext cx="2105026" cy="632325"/>
          </a:xfrm>
          <a:prstGeom prst="rect">
            <a:avLst/>
          </a:prstGeom>
          <a:noFill/>
          <a:ln>
            <a:noFill/>
          </a:ln>
        </p:spPr>
      </p:pic>
      <p:cxnSp>
        <p:nvCxnSpPr>
          <p:cNvPr id="155" name="Google Shape;155;p20"/>
          <p:cNvCxnSpPr/>
          <p:nvPr/>
        </p:nvCxnSpPr>
        <p:spPr>
          <a:xfrm>
            <a:off x="2403806" y="2447452"/>
            <a:ext cx="1216500" cy="27000"/>
          </a:xfrm>
          <a:prstGeom prst="straightConnector1">
            <a:avLst/>
          </a:prstGeom>
          <a:noFill/>
          <a:ln w="76200" cap="flat" cmpd="sng">
            <a:solidFill>
              <a:srgbClr val="BFBFBF"/>
            </a:solidFill>
            <a:prstDash val="solid"/>
            <a:miter lim="800000"/>
            <a:headEnd type="none" w="sm" len="sm"/>
            <a:tailEnd type="none" w="sm" len="sm"/>
          </a:ln>
        </p:spPr>
      </p:cxnSp>
      <p:cxnSp>
        <p:nvCxnSpPr>
          <p:cNvPr id="156" name="Google Shape;156;p20"/>
          <p:cNvCxnSpPr>
            <a:stCxn id="157" idx="5"/>
            <a:endCxn id="158" idx="0"/>
          </p:cNvCxnSpPr>
          <p:nvPr/>
        </p:nvCxnSpPr>
        <p:spPr>
          <a:xfrm>
            <a:off x="1820743" y="1069297"/>
            <a:ext cx="140100" cy="753300"/>
          </a:xfrm>
          <a:prstGeom prst="straightConnector1">
            <a:avLst/>
          </a:prstGeom>
          <a:noFill/>
          <a:ln w="38100" cap="flat" cmpd="sng">
            <a:solidFill>
              <a:srgbClr val="BFBFBF"/>
            </a:solidFill>
            <a:prstDash val="solid"/>
            <a:miter lim="800000"/>
            <a:headEnd type="none" w="sm" len="sm"/>
            <a:tailEnd type="none" w="sm" len="sm"/>
          </a:ln>
        </p:spPr>
      </p:cxnSp>
      <p:cxnSp>
        <p:nvCxnSpPr>
          <p:cNvPr id="159" name="Google Shape;159;p20"/>
          <p:cNvCxnSpPr>
            <a:stCxn id="160" idx="1"/>
            <a:endCxn id="161" idx="5"/>
          </p:cNvCxnSpPr>
          <p:nvPr/>
        </p:nvCxnSpPr>
        <p:spPr>
          <a:xfrm rot="10800000">
            <a:off x="7181458" y="2714135"/>
            <a:ext cx="692400" cy="801300"/>
          </a:xfrm>
          <a:prstGeom prst="straightConnector1">
            <a:avLst/>
          </a:prstGeom>
          <a:noFill/>
          <a:ln w="38100" cap="flat" cmpd="sng">
            <a:solidFill>
              <a:srgbClr val="BFBFBF"/>
            </a:solidFill>
            <a:prstDash val="solid"/>
            <a:miter lim="800000"/>
            <a:headEnd type="none" w="sm" len="sm"/>
            <a:tailEnd type="none" w="sm" len="sm"/>
          </a:ln>
        </p:spPr>
      </p:cxnSp>
      <p:cxnSp>
        <p:nvCxnSpPr>
          <p:cNvPr id="162" name="Google Shape;162;p20"/>
          <p:cNvCxnSpPr>
            <a:stCxn id="163" idx="1"/>
            <a:endCxn id="158" idx="5"/>
          </p:cNvCxnSpPr>
          <p:nvPr/>
        </p:nvCxnSpPr>
        <p:spPr>
          <a:xfrm rot="10800000">
            <a:off x="2324981" y="2585656"/>
            <a:ext cx="275100" cy="162300"/>
          </a:xfrm>
          <a:prstGeom prst="straightConnector1">
            <a:avLst/>
          </a:prstGeom>
          <a:noFill/>
          <a:ln w="38100" cap="flat" cmpd="sng">
            <a:solidFill>
              <a:srgbClr val="BFBFBF"/>
            </a:solidFill>
            <a:prstDash val="solid"/>
            <a:miter lim="800000"/>
            <a:headEnd type="none" w="sm" len="sm"/>
            <a:tailEnd type="none" w="sm" len="sm"/>
          </a:ln>
        </p:spPr>
      </p:cxnSp>
      <p:cxnSp>
        <p:nvCxnSpPr>
          <p:cNvPr id="164" name="Google Shape;164;p20"/>
          <p:cNvCxnSpPr>
            <a:stCxn id="165" idx="0"/>
            <a:endCxn id="158" idx="4"/>
          </p:cNvCxnSpPr>
          <p:nvPr/>
        </p:nvCxnSpPr>
        <p:spPr>
          <a:xfrm rot="10800000">
            <a:off x="1960909" y="2716565"/>
            <a:ext cx="414000" cy="465300"/>
          </a:xfrm>
          <a:prstGeom prst="straightConnector1">
            <a:avLst/>
          </a:prstGeom>
          <a:noFill/>
          <a:ln w="38100" cap="flat" cmpd="sng">
            <a:solidFill>
              <a:srgbClr val="BFBFBF"/>
            </a:solidFill>
            <a:prstDash val="solid"/>
            <a:miter lim="800000"/>
            <a:headEnd type="none" w="sm" len="sm"/>
            <a:tailEnd type="none" w="sm" len="sm"/>
          </a:ln>
        </p:spPr>
      </p:cxnSp>
      <p:cxnSp>
        <p:nvCxnSpPr>
          <p:cNvPr id="166" name="Google Shape;166;p20"/>
          <p:cNvCxnSpPr>
            <a:stCxn id="167" idx="1"/>
          </p:cNvCxnSpPr>
          <p:nvPr/>
        </p:nvCxnSpPr>
        <p:spPr>
          <a:xfrm rot="10800000">
            <a:off x="5412485" y="2298615"/>
            <a:ext cx="949200" cy="162600"/>
          </a:xfrm>
          <a:prstGeom prst="straightConnector1">
            <a:avLst/>
          </a:prstGeom>
          <a:noFill/>
          <a:ln w="76200" cap="flat" cmpd="sng">
            <a:solidFill>
              <a:srgbClr val="BFBFBF"/>
            </a:solidFill>
            <a:prstDash val="solid"/>
            <a:miter lim="800000"/>
            <a:headEnd type="none" w="sm" len="sm"/>
            <a:tailEnd type="none" w="sm" len="sm"/>
          </a:ln>
        </p:spPr>
      </p:cxnSp>
      <p:sp>
        <p:nvSpPr>
          <p:cNvPr id="168" name="Google Shape;168;p20"/>
          <p:cNvSpPr/>
          <p:nvPr/>
        </p:nvSpPr>
        <p:spPr>
          <a:xfrm>
            <a:off x="3590552" y="1673898"/>
            <a:ext cx="1959368" cy="2140487"/>
          </a:xfrm>
          <a:custGeom>
            <a:avLst/>
            <a:gdLst/>
            <a:ahLst/>
            <a:cxnLst/>
            <a:rect l="l" t="t" r="r" b="b"/>
            <a:pathLst>
              <a:path w="4354152" h="5488428" extrusionOk="0">
                <a:moveTo>
                  <a:pt x="1737568" y="5039524"/>
                </a:moveTo>
                <a:lnTo>
                  <a:pt x="2620602" y="5195274"/>
                </a:lnTo>
                <a:cubicBezTo>
                  <a:pt x="2573482" y="5363253"/>
                  <a:pt x="2394718" y="5488428"/>
                  <a:pt x="2181423" y="5488428"/>
                </a:cubicBezTo>
                <a:cubicBezTo>
                  <a:pt x="1932519" y="5488428"/>
                  <a:pt x="1730374" y="5317571"/>
                  <a:pt x="1730374" y="5106428"/>
                </a:cubicBezTo>
                <a:cubicBezTo>
                  <a:pt x="1730374" y="5083407"/>
                  <a:pt x="1732892" y="5061106"/>
                  <a:pt x="1737568" y="5039524"/>
                </a:cubicBezTo>
                <a:close/>
                <a:moveTo>
                  <a:pt x="1502564" y="4651340"/>
                </a:moveTo>
                <a:lnTo>
                  <a:pt x="2900758" y="4897298"/>
                </a:lnTo>
                <a:cubicBezTo>
                  <a:pt x="2968076" y="4909164"/>
                  <a:pt x="3012714" y="4973171"/>
                  <a:pt x="3000835" y="5040054"/>
                </a:cubicBezTo>
                <a:lnTo>
                  <a:pt x="2992555" y="5086082"/>
                </a:lnTo>
                <a:cubicBezTo>
                  <a:pt x="2980675" y="5153325"/>
                  <a:pt x="2916957" y="5197914"/>
                  <a:pt x="2850000" y="5186047"/>
                </a:cubicBezTo>
                <a:lnTo>
                  <a:pt x="1451446" y="4939729"/>
                </a:lnTo>
                <a:cubicBezTo>
                  <a:pt x="1384488" y="4928223"/>
                  <a:pt x="1339849" y="4863856"/>
                  <a:pt x="1351729" y="4797332"/>
                </a:cubicBezTo>
                <a:lnTo>
                  <a:pt x="1359649" y="4750946"/>
                </a:lnTo>
                <a:cubicBezTo>
                  <a:pt x="1371528" y="4684062"/>
                  <a:pt x="1435606" y="4639473"/>
                  <a:pt x="1502564" y="4651340"/>
                </a:cubicBezTo>
                <a:close/>
                <a:moveTo>
                  <a:pt x="1502564" y="4305265"/>
                </a:moveTo>
                <a:lnTo>
                  <a:pt x="2900758" y="4551583"/>
                </a:lnTo>
                <a:cubicBezTo>
                  <a:pt x="2968076" y="4563449"/>
                  <a:pt x="3012714" y="4627096"/>
                  <a:pt x="3000835" y="4693979"/>
                </a:cubicBezTo>
                <a:lnTo>
                  <a:pt x="2992555" y="4740366"/>
                </a:lnTo>
                <a:cubicBezTo>
                  <a:pt x="2980675" y="4807250"/>
                  <a:pt x="2916957" y="4851839"/>
                  <a:pt x="2850000" y="4840332"/>
                </a:cubicBezTo>
                <a:lnTo>
                  <a:pt x="1451446" y="4593654"/>
                </a:lnTo>
                <a:cubicBezTo>
                  <a:pt x="1384488" y="4582148"/>
                  <a:pt x="1339849" y="4518141"/>
                  <a:pt x="1351729" y="4451257"/>
                </a:cubicBezTo>
                <a:lnTo>
                  <a:pt x="1359649" y="4404871"/>
                </a:lnTo>
                <a:cubicBezTo>
                  <a:pt x="1371528" y="4337987"/>
                  <a:pt x="1435606" y="4293398"/>
                  <a:pt x="1502564" y="4305265"/>
                </a:cubicBezTo>
                <a:close/>
                <a:moveTo>
                  <a:pt x="1502564" y="3959216"/>
                </a:moveTo>
                <a:lnTo>
                  <a:pt x="2900758" y="4206075"/>
                </a:lnTo>
                <a:cubicBezTo>
                  <a:pt x="2968076" y="4217967"/>
                  <a:pt x="3012714" y="4281754"/>
                  <a:pt x="3000835" y="4348784"/>
                </a:cubicBezTo>
                <a:lnTo>
                  <a:pt x="2992555" y="4395273"/>
                </a:lnTo>
                <a:cubicBezTo>
                  <a:pt x="2980675" y="4462304"/>
                  <a:pt x="2916957" y="4507351"/>
                  <a:pt x="2850000" y="4495458"/>
                </a:cubicBezTo>
                <a:lnTo>
                  <a:pt x="1451446" y="4248239"/>
                </a:lnTo>
                <a:cubicBezTo>
                  <a:pt x="1384488" y="4236707"/>
                  <a:pt x="1339849" y="4172560"/>
                  <a:pt x="1351729" y="4105529"/>
                </a:cubicBezTo>
                <a:lnTo>
                  <a:pt x="1359649" y="4059040"/>
                </a:lnTo>
                <a:cubicBezTo>
                  <a:pt x="1371528" y="3992010"/>
                  <a:pt x="1435606" y="3947323"/>
                  <a:pt x="1502564" y="3959216"/>
                </a:cubicBezTo>
                <a:close/>
                <a:moveTo>
                  <a:pt x="2408670" y="3435357"/>
                </a:moveTo>
                <a:cubicBezTo>
                  <a:pt x="2380929" y="3435357"/>
                  <a:pt x="2357872" y="3458054"/>
                  <a:pt x="2357872" y="3485794"/>
                </a:cubicBezTo>
                <a:cubicBezTo>
                  <a:pt x="2357872" y="3514256"/>
                  <a:pt x="2380929" y="3536593"/>
                  <a:pt x="2408670" y="3536593"/>
                </a:cubicBezTo>
                <a:cubicBezTo>
                  <a:pt x="2436771" y="3536593"/>
                  <a:pt x="2459468" y="3514256"/>
                  <a:pt x="2459468" y="3485794"/>
                </a:cubicBezTo>
                <a:cubicBezTo>
                  <a:pt x="2459468" y="3458054"/>
                  <a:pt x="2436771" y="3435357"/>
                  <a:pt x="2408670" y="3435357"/>
                </a:cubicBezTo>
                <a:close/>
                <a:moveTo>
                  <a:pt x="1945480" y="3435357"/>
                </a:moveTo>
                <a:cubicBezTo>
                  <a:pt x="1917379" y="3435357"/>
                  <a:pt x="1894682" y="3458054"/>
                  <a:pt x="1894682" y="3485794"/>
                </a:cubicBezTo>
                <a:cubicBezTo>
                  <a:pt x="1894682" y="3514256"/>
                  <a:pt x="1917379" y="3536593"/>
                  <a:pt x="1945480" y="3536593"/>
                </a:cubicBezTo>
                <a:cubicBezTo>
                  <a:pt x="1973221" y="3536593"/>
                  <a:pt x="1995918" y="3514256"/>
                  <a:pt x="1995918" y="3485794"/>
                </a:cubicBezTo>
                <a:cubicBezTo>
                  <a:pt x="1995918" y="3458054"/>
                  <a:pt x="1973221" y="3435357"/>
                  <a:pt x="1945480" y="3435357"/>
                </a:cubicBezTo>
                <a:close/>
                <a:moveTo>
                  <a:pt x="1156196" y="3362577"/>
                </a:moveTo>
                <a:cubicBezTo>
                  <a:pt x="1166308" y="3362650"/>
                  <a:pt x="1176549" y="3364696"/>
                  <a:pt x="1186363" y="3368925"/>
                </a:cubicBezTo>
                <a:cubicBezTo>
                  <a:pt x="1504359" y="3506751"/>
                  <a:pt x="1632206" y="3814070"/>
                  <a:pt x="1637608" y="3826665"/>
                </a:cubicBezTo>
                <a:cubicBezTo>
                  <a:pt x="1653814" y="3866610"/>
                  <a:pt x="1634727" y="3912312"/>
                  <a:pt x="1594752" y="3928506"/>
                </a:cubicBezTo>
                <a:cubicBezTo>
                  <a:pt x="1585029" y="3932104"/>
                  <a:pt x="1575305" y="3934263"/>
                  <a:pt x="1565582" y="3934263"/>
                </a:cubicBezTo>
                <a:cubicBezTo>
                  <a:pt x="1534610" y="3934263"/>
                  <a:pt x="1505440" y="3915911"/>
                  <a:pt x="1493195" y="3885682"/>
                </a:cubicBezTo>
                <a:cubicBezTo>
                  <a:pt x="1491755" y="3882084"/>
                  <a:pt x="1381915" y="3623345"/>
                  <a:pt x="1124420" y="3512149"/>
                </a:cubicBezTo>
                <a:cubicBezTo>
                  <a:pt x="1084805" y="3494875"/>
                  <a:pt x="1066799" y="3449173"/>
                  <a:pt x="1083725" y="3409589"/>
                </a:cubicBezTo>
                <a:cubicBezTo>
                  <a:pt x="1096690" y="3379900"/>
                  <a:pt x="1125861" y="3362357"/>
                  <a:pt x="1156196" y="3362577"/>
                </a:cubicBezTo>
                <a:close/>
                <a:moveTo>
                  <a:pt x="3202594" y="3362501"/>
                </a:moveTo>
                <a:cubicBezTo>
                  <a:pt x="3232629" y="3357267"/>
                  <a:pt x="3264183" y="3369963"/>
                  <a:pt x="3281751" y="3397247"/>
                </a:cubicBezTo>
                <a:cubicBezTo>
                  <a:pt x="3304814" y="3433626"/>
                  <a:pt x="3294363" y="3481890"/>
                  <a:pt x="3257967" y="3504942"/>
                </a:cubicBezTo>
                <a:cubicBezTo>
                  <a:pt x="2863729" y="3757790"/>
                  <a:pt x="2804990" y="4087718"/>
                  <a:pt x="2804269" y="4090960"/>
                </a:cubicBezTo>
                <a:cubicBezTo>
                  <a:pt x="2797782" y="4129499"/>
                  <a:pt x="2764989" y="4156513"/>
                  <a:pt x="2727151" y="4156513"/>
                </a:cubicBezTo>
                <a:cubicBezTo>
                  <a:pt x="2723187" y="4156513"/>
                  <a:pt x="2718863" y="4156153"/>
                  <a:pt x="2714538" y="4155432"/>
                </a:cubicBezTo>
                <a:cubicBezTo>
                  <a:pt x="2672015" y="4148589"/>
                  <a:pt x="2643186" y="4108248"/>
                  <a:pt x="2650394" y="4065747"/>
                </a:cubicBezTo>
                <a:cubicBezTo>
                  <a:pt x="2652916" y="4049539"/>
                  <a:pt x="2721385" y="3663422"/>
                  <a:pt x="3173641" y="3373835"/>
                </a:cubicBezTo>
                <a:cubicBezTo>
                  <a:pt x="3182741" y="3367982"/>
                  <a:pt x="3192583" y="3364245"/>
                  <a:pt x="3202594" y="3362501"/>
                </a:cubicBezTo>
                <a:close/>
                <a:moveTo>
                  <a:pt x="2408670" y="3337723"/>
                </a:moveTo>
                <a:cubicBezTo>
                  <a:pt x="2490451" y="3337723"/>
                  <a:pt x="2557101" y="3404373"/>
                  <a:pt x="2557101" y="3485794"/>
                </a:cubicBezTo>
                <a:cubicBezTo>
                  <a:pt x="2557101" y="3547401"/>
                  <a:pt x="2519610" y="3600090"/>
                  <a:pt x="2466364" y="3622585"/>
                </a:cubicBezTo>
                <a:lnTo>
                  <a:pt x="2409776" y="3634003"/>
                </a:lnTo>
                <a:lnTo>
                  <a:pt x="2385795" y="3673932"/>
                </a:lnTo>
                <a:cubicBezTo>
                  <a:pt x="2311626" y="3819092"/>
                  <a:pt x="2310252" y="3980667"/>
                  <a:pt x="2310252" y="3982555"/>
                </a:cubicBezTo>
                <a:cubicBezTo>
                  <a:pt x="2310252" y="4009166"/>
                  <a:pt x="2288355" y="4031102"/>
                  <a:pt x="2261792" y="4031102"/>
                </a:cubicBezTo>
                <a:cubicBezTo>
                  <a:pt x="2234871" y="4031102"/>
                  <a:pt x="2212974" y="4009166"/>
                  <a:pt x="2212974" y="3982195"/>
                </a:cubicBezTo>
                <a:cubicBezTo>
                  <a:pt x="2212974" y="3973699"/>
                  <a:pt x="2214349" y="3793953"/>
                  <a:pt x="2300541" y="3627250"/>
                </a:cubicBezTo>
                <a:lnTo>
                  <a:pt x="2317175" y="3599729"/>
                </a:lnTo>
                <a:lnTo>
                  <a:pt x="2303967" y="3590813"/>
                </a:lnTo>
                <a:cubicBezTo>
                  <a:pt x="2277172" y="3563973"/>
                  <a:pt x="2260599" y="3526865"/>
                  <a:pt x="2260599" y="3485794"/>
                </a:cubicBezTo>
                <a:cubicBezTo>
                  <a:pt x="2260599" y="3404373"/>
                  <a:pt x="2326889" y="3337723"/>
                  <a:pt x="2408670" y="3337723"/>
                </a:cubicBezTo>
                <a:close/>
                <a:moveTo>
                  <a:pt x="1945480" y="3337723"/>
                </a:moveTo>
                <a:cubicBezTo>
                  <a:pt x="2027261" y="3337723"/>
                  <a:pt x="2093551" y="3404373"/>
                  <a:pt x="2093551" y="3485794"/>
                </a:cubicBezTo>
                <a:cubicBezTo>
                  <a:pt x="2093551" y="3526865"/>
                  <a:pt x="2076978" y="3563973"/>
                  <a:pt x="2050183" y="3590813"/>
                </a:cubicBezTo>
                <a:lnTo>
                  <a:pt x="2035894" y="3600459"/>
                </a:lnTo>
                <a:lnTo>
                  <a:pt x="2052127" y="3627250"/>
                </a:lnTo>
                <a:cubicBezTo>
                  <a:pt x="2138491" y="3793953"/>
                  <a:pt x="2139590" y="3973699"/>
                  <a:pt x="2139590" y="3982195"/>
                </a:cubicBezTo>
                <a:cubicBezTo>
                  <a:pt x="2139590" y="4009166"/>
                  <a:pt x="2117694" y="4031102"/>
                  <a:pt x="2090772" y="4031102"/>
                </a:cubicBezTo>
                <a:cubicBezTo>
                  <a:pt x="2064209" y="4031102"/>
                  <a:pt x="2042313" y="4009166"/>
                  <a:pt x="2042313" y="3982555"/>
                </a:cubicBezTo>
                <a:cubicBezTo>
                  <a:pt x="2042313" y="3980667"/>
                  <a:pt x="2040939" y="3819092"/>
                  <a:pt x="1966770" y="3673932"/>
                </a:cubicBezTo>
                <a:lnTo>
                  <a:pt x="1942570" y="3633638"/>
                </a:lnTo>
                <a:lnTo>
                  <a:pt x="1887787" y="3622585"/>
                </a:lnTo>
                <a:cubicBezTo>
                  <a:pt x="1834540" y="3600090"/>
                  <a:pt x="1797049" y="3547401"/>
                  <a:pt x="1797049" y="3485794"/>
                </a:cubicBezTo>
                <a:cubicBezTo>
                  <a:pt x="1797049" y="3404373"/>
                  <a:pt x="1863699" y="3337723"/>
                  <a:pt x="1945480" y="3337723"/>
                </a:cubicBezTo>
                <a:close/>
                <a:moveTo>
                  <a:pt x="2776794" y="157986"/>
                </a:moveTo>
                <a:cubicBezTo>
                  <a:pt x="2716818" y="152899"/>
                  <a:pt x="2650678" y="162263"/>
                  <a:pt x="2589487" y="186932"/>
                </a:cubicBezTo>
                <a:cubicBezTo>
                  <a:pt x="2523977" y="213942"/>
                  <a:pt x="2370280" y="298934"/>
                  <a:pt x="2356962" y="513935"/>
                </a:cubicBezTo>
                <a:cubicBezTo>
                  <a:pt x="2344724" y="717411"/>
                  <a:pt x="2418872" y="920528"/>
                  <a:pt x="2550973" y="1044775"/>
                </a:cubicBezTo>
                <a:cubicBezTo>
                  <a:pt x="2635200" y="1123284"/>
                  <a:pt x="2731666" y="1160378"/>
                  <a:pt x="2822372" y="1149214"/>
                </a:cubicBezTo>
                <a:cubicBezTo>
                  <a:pt x="2939355" y="1134448"/>
                  <a:pt x="2971390" y="1048016"/>
                  <a:pt x="2980389" y="998317"/>
                </a:cubicBezTo>
                <a:cubicBezTo>
                  <a:pt x="2995146" y="911524"/>
                  <a:pt x="2960952" y="819690"/>
                  <a:pt x="2902280" y="789799"/>
                </a:cubicBezTo>
                <a:cubicBezTo>
                  <a:pt x="2858727" y="767470"/>
                  <a:pt x="2822372" y="761348"/>
                  <a:pt x="2793936" y="771072"/>
                </a:cubicBezTo>
                <a:cubicBezTo>
                  <a:pt x="2757582" y="783676"/>
                  <a:pt x="2739585" y="821851"/>
                  <a:pt x="2739225" y="822211"/>
                </a:cubicBezTo>
                <a:cubicBezTo>
                  <a:pt x="2722667" y="862186"/>
                  <a:pt x="2677314" y="880193"/>
                  <a:pt x="2637360" y="863266"/>
                </a:cubicBezTo>
                <a:cubicBezTo>
                  <a:pt x="2597766" y="846700"/>
                  <a:pt x="2579408" y="800603"/>
                  <a:pt x="2595966" y="760628"/>
                </a:cubicBezTo>
                <a:cubicBezTo>
                  <a:pt x="2600285" y="750544"/>
                  <a:pt x="2640599" y="660510"/>
                  <a:pt x="2739585" y="624497"/>
                </a:cubicBezTo>
                <a:cubicBezTo>
                  <a:pt x="2810494" y="598567"/>
                  <a:pt x="2888602" y="607570"/>
                  <a:pt x="2973190" y="650786"/>
                </a:cubicBezTo>
                <a:cubicBezTo>
                  <a:pt x="3093412" y="712369"/>
                  <a:pt x="3161082" y="869749"/>
                  <a:pt x="3133726" y="1024967"/>
                </a:cubicBezTo>
                <a:cubicBezTo>
                  <a:pt x="3107090" y="1177664"/>
                  <a:pt x="2995146" y="1284625"/>
                  <a:pt x="2841809" y="1304072"/>
                </a:cubicBezTo>
                <a:cubicBezTo>
                  <a:pt x="2824172" y="1305873"/>
                  <a:pt x="2806895" y="1306953"/>
                  <a:pt x="2789257" y="1306953"/>
                </a:cubicBezTo>
                <a:cubicBezTo>
                  <a:pt x="2668675" y="1306953"/>
                  <a:pt x="2548093" y="1255454"/>
                  <a:pt x="2444429" y="1158577"/>
                </a:cubicBezTo>
                <a:cubicBezTo>
                  <a:pt x="2423462" y="1138860"/>
                  <a:pt x="2403699" y="1117792"/>
                  <a:pt x="2385196" y="1095526"/>
                </a:cubicBezTo>
                <a:lnTo>
                  <a:pt x="2357187" y="1057452"/>
                </a:lnTo>
                <a:lnTo>
                  <a:pt x="2357187" y="1565320"/>
                </a:lnTo>
                <a:lnTo>
                  <a:pt x="2370752" y="1556511"/>
                </a:lnTo>
                <a:cubicBezTo>
                  <a:pt x="2398218" y="1545984"/>
                  <a:pt x="2428876" y="1540675"/>
                  <a:pt x="2462500" y="1540675"/>
                </a:cubicBezTo>
                <a:cubicBezTo>
                  <a:pt x="2655254" y="1540675"/>
                  <a:pt x="2725380" y="1695431"/>
                  <a:pt x="2725380" y="1799441"/>
                </a:cubicBezTo>
                <a:cubicBezTo>
                  <a:pt x="2725380" y="1842269"/>
                  <a:pt x="2690856" y="1877179"/>
                  <a:pt x="2647702" y="1877179"/>
                </a:cubicBezTo>
                <a:cubicBezTo>
                  <a:pt x="2604548" y="1877179"/>
                  <a:pt x="2570025" y="1842629"/>
                  <a:pt x="2569665" y="1799801"/>
                </a:cubicBezTo>
                <a:cubicBezTo>
                  <a:pt x="2568946" y="1768850"/>
                  <a:pt x="2557079" y="1696510"/>
                  <a:pt x="2462500" y="1696510"/>
                </a:cubicBezTo>
                <a:cubicBezTo>
                  <a:pt x="2429774" y="1696510"/>
                  <a:pt x="2416469" y="1705868"/>
                  <a:pt x="2408557" y="1713786"/>
                </a:cubicBezTo>
                <a:cubicBezTo>
                  <a:pt x="2380867" y="1741498"/>
                  <a:pt x="2367291" y="1805740"/>
                  <a:pt x="2360773" y="1889776"/>
                </a:cubicBezTo>
                <a:lnTo>
                  <a:pt x="2357187" y="1982537"/>
                </a:lnTo>
                <a:lnTo>
                  <a:pt x="2357187" y="2339720"/>
                </a:lnTo>
                <a:lnTo>
                  <a:pt x="2436838" y="2301972"/>
                </a:lnTo>
                <a:cubicBezTo>
                  <a:pt x="2605296" y="2259813"/>
                  <a:pt x="2705003" y="2318907"/>
                  <a:pt x="2758996" y="2375479"/>
                </a:cubicBezTo>
                <a:cubicBezTo>
                  <a:pt x="2784553" y="2402143"/>
                  <a:pt x="2803991" y="2433491"/>
                  <a:pt x="2818389" y="2466281"/>
                </a:cubicBezTo>
                <a:cubicBezTo>
                  <a:pt x="2884260" y="2412953"/>
                  <a:pt x="2973529" y="2377280"/>
                  <a:pt x="3087274" y="2395297"/>
                </a:cubicBezTo>
                <a:cubicBezTo>
                  <a:pt x="3225136" y="2417277"/>
                  <a:pt x="3326643" y="2517808"/>
                  <a:pt x="3351120" y="2657256"/>
                </a:cubicBezTo>
                <a:cubicBezTo>
                  <a:pt x="3373077" y="2780488"/>
                  <a:pt x="3324843" y="2899036"/>
                  <a:pt x="3230536" y="2952004"/>
                </a:cubicBezTo>
                <a:cubicBezTo>
                  <a:pt x="3192740" y="2973264"/>
                  <a:pt x="3145587" y="2959931"/>
                  <a:pt x="3124349" y="2922097"/>
                </a:cubicBezTo>
                <a:cubicBezTo>
                  <a:pt x="3103472" y="2884623"/>
                  <a:pt x="3116430" y="2837059"/>
                  <a:pt x="3154225" y="2815800"/>
                </a:cubicBezTo>
                <a:cubicBezTo>
                  <a:pt x="3189861" y="2795622"/>
                  <a:pt x="3207859" y="2741933"/>
                  <a:pt x="3197780" y="2684640"/>
                </a:cubicBezTo>
                <a:cubicBezTo>
                  <a:pt x="3192740" y="2657256"/>
                  <a:pt x="3168624" y="2566453"/>
                  <a:pt x="3062797" y="2549157"/>
                </a:cubicBezTo>
                <a:cubicBezTo>
                  <a:pt x="2906937" y="2524655"/>
                  <a:pt x="2842866" y="2680677"/>
                  <a:pt x="2836386" y="2698693"/>
                </a:cubicBezTo>
                <a:cubicBezTo>
                  <a:pt x="2821268" y="2737969"/>
                  <a:pt x="2777714" y="2758508"/>
                  <a:pt x="2738119" y="2745176"/>
                </a:cubicBezTo>
                <a:cubicBezTo>
                  <a:pt x="2698164" y="2731483"/>
                  <a:pt x="2676207" y="2688604"/>
                  <a:pt x="2688445" y="2648608"/>
                </a:cubicBezTo>
                <a:cubicBezTo>
                  <a:pt x="2698524" y="2615818"/>
                  <a:pt x="2692765" y="2532222"/>
                  <a:pt x="2645971" y="2482856"/>
                </a:cubicBezTo>
                <a:cubicBezTo>
                  <a:pt x="2608896" y="2443941"/>
                  <a:pt x="2551303" y="2433852"/>
                  <a:pt x="2474633" y="2452949"/>
                </a:cubicBezTo>
                <a:cubicBezTo>
                  <a:pt x="2445117" y="2460516"/>
                  <a:pt x="2423880" y="2476371"/>
                  <a:pt x="2408042" y="2503756"/>
                </a:cubicBezTo>
                <a:cubicBezTo>
                  <a:pt x="2355758" y="2592982"/>
                  <a:pt x="2378435" y="2766902"/>
                  <a:pt x="2396979" y="2853404"/>
                </a:cubicBezTo>
                <a:lnTo>
                  <a:pt x="2400352" y="2867516"/>
                </a:lnTo>
                <a:lnTo>
                  <a:pt x="2409220" y="2897919"/>
                </a:lnTo>
                <a:cubicBezTo>
                  <a:pt x="2430329" y="2958076"/>
                  <a:pt x="2459689" y="3019308"/>
                  <a:pt x="2500456" y="3075726"/>
                </a:cubicBezTo>
                <a:cubicBezTo>
                  <a:pt x="2567051" y="3167866"/>
                  <a:pt x="2699162" y="3235531"/>
                  <a:pt x="2837752" y="3248488"/>
                </a:cubicBezTo>
                <a:cubicBezTo>
                  <a:pt x="2963383" y="3260726"/>
                  <a:pt x="3076774" y="3225813"/>
                  <a:pt x="3157048" y="3150589"/>
                </a:cubicBezTo>
                <a:cubicBezTo>
                  <a:pt x="3178647" y="3130434"/>
                  <a:pt x="3209605" y="3123955"/>
                  <a:pt x="3237683" y="3134393"/>
                </a:cubicBezTo>
                <a:cubicBezTo>
                  <a:pt x="3248482" y="3137992"/>
                  <a:pt x="3510183" y="3229772"/>
                  <a:pt x="3718248" y="3051971"/>
                </a:cubicBezTo>
                <a:cubicBezTo>
                  <a:pt x="3865837" y="2924918"/>
                  <a:pt x="3920913" y="2763673"/>
                  <a:pt x="3896075" y="2529003"/>
                </a:cubicBezTo>
                <a:cubicBezTo>
                  <a:pt x="3886715" y="2438663"/>
                  <a:pt x="3833079" y="2349042"/>
                  <a:pt x="3749925" y="2282097"/>
                </a:cubicBezTo>
                <a:cubicBezTo>
                  <a:pt x="3670011" y="2218031"/>
                  <a:pt x="3575698" y="2186717"/>
                  <a:pt x="3491464" y="2196435"/>
                </a:cubicBezTo>
                <a:cubicBezTo>
                  <a:pt x="3467346" y="2199315"/>
                  <a:pt x="3443228" y="2190677"/>
                  <a:pt x="3426669" y="2173040"/>
                </a:cubicBezTo>
                <a:cubicBezTo>
                  <a:pt x="3409750" y="2155404"/>
                  <a:pt x="3401831" y="2131289"/>
                  <a:pt x="3405790" y="2107175"/>
                </a:cubicBezTo>
                <a:cubicBezTo>
                  <a:pt x="3412990" y="2056425"/>
                  <a:pt x="3417669" y="1906698"/>
                  <a:pt x="3349634" y="1827155"/>
                </a:cubicBezTo>
                <a:cubicBezTo>
                  <a:pt x="3316517" y="1787923"/>
                  <a:pt x="3268640" y="1768488"/>
                  <a:pt x="3202765" y="1767768"/>
                </a:cubicBezTo>
                <a:cubicBezTo>
                  <a:pt x="3200965" y="1767768"/>
                  <a:pt x="3198805" y="1767768"/>
                  <a:pt x="3197006" y="1767768"/>
                </a:cubicBezTo>
                <a:cubicBezTo>
                  <a:pt x="3060216" y="1767768"/>
                  <a:pt x="3000820" y="1836153"/>
                  <a:pt x="2997220" y="1995959"/>
                </a:cubicBezTo>
                <a:cubicBezTo>
                  <a:pt x="2996500" y="2039149"/>
                  <a:pt x="2961223" y="2073342"/>
                  <a:pt x="2918026" y="2072262"/>
                </a:cubicBezTo>
                <a:cubicBezTo>
                  <a:pt x="2874829" y="2071542"/>
                  <a:pt x="2840631" y="2035910"/>
                  <a:pt x="2841351" y="1993079"/>
                </a:cubicBezTo>
                <a:cubicBezTo>
                  <a:pt x="2848191" y="1656912"/>
                  <a:pt x="3071015" y="1609762"/>
                  <a:pt x="3204925" y="1611921"/>
                </a:cubicBezTo>
                <a:cubicBezTo>
                  <a:pt x="3316877" y="1613361"/>
                  <a:pt x="3406150" y="1651873"/>
                  <a:pt x="3469146" y="1726737"/>
                </a:cubicBezTo>
                <a:cubicBezTo>
                  <a:pt x="3549780" y="1822116"/>
                  <a:pt x="3565619" y="1953848"/>
                  <a:pt x="3565619" y="2040949"/>
                </a:cubicBezTo>
                <a:cubicBezTo>
                  <a:pt x="3663172" y="2050667"/>
                  <a:pt x="3762524" y="2092058"/>
                  <a:pt x="3847478" y="2160443"/>
                </a:cubicBezTo>
                <a:cubicBezTo>
                  <a:pt x="3905254" y="2206693"/>
                  <a:pt x="3952681" y="2261941"/>
                  <a:pt x="3987418" y="2322003"/>
                </a:cubicBezTo>
                <a:lnTo>
                  <a:pt x="4028974" y="2413551"/>
                </a:lnTo>
                <a:lnTo>
                  <a:pt x="4038510" y="2408321"/>
                </a:lnTo>
                <a:cubicBezTo>
                  <a:pt x="4108548" y="2363444"/>
                  <a:pt x="4198179" y="2268344"/>
                  <a:pt x="4198179" y="2075894"/>
                </a:cubicBezTo>
                <a:cubicBezTo>
                  <a:pt x="4198179" y="1857289"/>
                  <a:pt x="4035003" y="1731961"/>
                  <a:pt x="3919734" y="1712513"/>
                </a:cubicBezTo>
                <a:cubicBezTo>
                  <a:pt x="3888035" y="1707111"/>
                  <a:pt x="3862460" y="1683342"/>
                  <a:pt x="3855976" y="1651649"/>
                </a:cubicBezTo>
                <a:cubicBezTo>
                  <a:pt x="3849492" y="1619957"/>
                  <a:pt x="3862820" y="1587905"/>
                  <a:pt x="3889836" y="1570258"/>
                </a:cubicBezTo>
                <a:cubicBezTo>
                  <a:pt x="3891277" y="1569537"/>
                  <a:pt x="4031040" y="1475541"/>
                  <a:pt x="4060217" y="1326443"/>
                </a:cubicBezTo>
                <a:cubicBezTo>
                  <a:pt x="4077148" y="1239289"/>
                  <a:pt x="4053013" y="1147453"/>
                  <a:pt x="3988535" y="1052736"/>
                </a:cubicBezTo>
                <a:cubicBezTo>
                  <a:pt x="3954494" y="1003037"/>
                  <a:pt x="3891277" y="965673"/>
                  <a:pt x="3816713" y="945505"/>
                </a:cubicBezTo>
                <a:lnTo>
                  <a:pt x="3699920" y="928948"/>
                </a:lnTo>
                <a:lnTo>
                  <a:pt x="3693082" y="929531"/>
                </a:lnTo>
                <a:lnTo>
                  <a:pt x="3692631" y="929379"/>
                </a:lnTo>
                <a:lnTo>
                  <a:pt x="3576810" y="941453"/>
                </a:lnTo>
                <a:cubicBezTo>
                  <a:pt x="3501526" y="959820"/>
                  <a:pt x="3372569" y="1013121"/>
                  <a:pt x="3352757" y="1169422"/>
                </a:cubicBezTo>
                <a:cubicBezTo>
                  <a:pt x="3347354" y="1212278"/>
                  <a:pt x="3308451" y="1242530"/>
                  <a:pt x="3265586" y="1236768"/>
                </a:cubicBezTo>
                <a:cubicBezTo>
                  <a:pt x="3222720" y="1231726"/>
                  <a:pt x="3192462" y="1192471"/>
                  <a:pt x="3197865" y="1149614"/>
                </a:cubicBezTo>
                <a:cubicBezTo>
                  <a:pt x="3220919" y="967743"/>
                  <a:pt x="3345553" y="836652"/>
                  <a:pt x="3540429" y="789834"/>
                </a:cubicBezTo>
                <a:cubicBezTo>
                  <a:pt x="3568435" y="783082"/>
                  <a:pt x="3596819" y="778349"/>
                  <a:pt x="3625253" y="775538"/>
                </a:cubicBezTo>
                <a:lnTo>
                  <a:pt x="3627646" y="775460"/>
                </a:lnTo>
                <a:lnTo>
                  <a:pt x="3622471" y="719769"/>
                </a:lnTo>
                <a:cubicBezTo>
                  <a:pt x="3603456" y="602461"/>
                  <a:pt x="3539745" y="505562"/>
                  <a:pt x="3472795" y="469638"/>
                </a:cubicBezTo>
                <a:cubicBezTo>
                  <a:pt x="3288503" y="370241"/>
                  <a:pt x="3133006" y="508533"/>
                  <a:pt x="3131566" y="509613"/>
                </a:cubicBezTo>
                <a:cubicBezTo>
                  <a:pt x="3106010" y="532662"/>
                  <a:pt x="3068575" y="536623"/>
                  <a:pt x="3039060" y="518977"/>
                </a:cubicBezTo>
                <a:cubicBezTo>
                  <a:pt x="3009904" y="501690"/>
                  <a:pt x="2995146" y="467117"/>
                  <a:pt x="3003065" y="433625"/>
                </a:cubicBezTo>
                <a:cubicBezTo>
                  <a:pt x="3004145" y="429303"/>
                  <a:pt x="3029341" y="308658"/>
                  <a:pt x="2927117" y="215743"/>
                </a:cubicBezTo>
                <a:cubicBezTo>
                  <a:pt x="2890582" y="182610"/>
                  <a:pt x="2836770" y="163073"/>
                  <a:pt x="2776794" y="157986"/>
                </a:cubicBezTo>
                <a:close/>
                <a:moveTo>
                  <a:pt x="1575823" y="157986"/>
                </a:moveTo>
                <a:cubicBezTo>
                  <a:pt x="1515776" y="163073"/>
                  <a:pt x="1461850" y="182610"/>
                  <a:pt x="1425119" y="215743"/>
                </a:cubicBezTo>
                <a:cubicBezTo>
                  <a:pt x="1321048" y="310458"/>
                  <a:pt x="1349137" y="432544"/>
                  <a:pt x="1349497" y="433625"/>
                </a:cubicBezTo>
                <a:cubicBezTo>
                  <a:pt x="1357419" y="467117"/>
                  <a:pt x="1343015" y="501690"/>
                  <a:pt x="1313126" y="518977"/>
                </a:cubicBezTo>
                <a:cubicBezTo>
                  <a:pt x="1283957" y="536623"/>
                  <a:pt x="1246506" y="532662"/>
                  <a:pt x="1220939" y="509613"/>
                </a:cubicBezTo>
                <a:cubicBezTo>
                  <a:pt x="1214817" y="504211"/>
                  <a:pt x="1061412" y="371321"/>
                  <a:pt x="879558" y="469638"/>
                </a:cubicBezTo>
                <a:cubicBezTo>
                  <a:pt x="812578" y="505562"/>
                  <a:pt x="748840" y="602461"/>
                  <a:pt x="729816" y="719769"/>
                </a:cubicBezTo>
                <a:lnTo>
                  <a:pt x="724644" y="775399"/>
                </a:lnTo>
                <a:lnTo>
                  <a:pt x="728914" y="775538"/>
                </a:lnTo>
                <a:cubicBezTo>
                  <a:pt x="757338" y="778349"/>
                  <a:pt x="785717" y="783081"/>
                  <a:pt x="813723" y="789834"/>
                </a:cubicBezTo>
                <a:cubicBezTo>
                  <a:pt x="1008239" y="836652"/>
                  <a:pt x="1133233" y="967743"/>
                  <a:pt x="1156287" y="1149614"/>
                </a:cubicBezTo>
                <a:cubicBezTo>
                  <a:pt x="1161690" y="1192471"/>
                  <a:pt x="1131432" y="1231726"/>
                  <a:pt x="1088927" y="1236768"/>
                </a:cubicBezTo>
                <a:cubicBezTo>
                  <a:pt x="1046061" y="1242530"/>
                  <a:pt x="1006798" y="1212278"/>
                  <a:pt x="1001395" y="1169422"/>
                </a:cubicBezTo>
                <a:cubicBezTo>
                  <a:pt x="981583" y="1013121"/>
                  <a:pt x="852626" y="959820"/>
                  <a:pt x="777342" y="941453"/>
                </a:cubicBezTo>
                <a:lnTo>
                  <a:pt x="660042" y="929240"/>
                </a:lnTo>
                <a:lnTo>
                  <a:pt x="659173" y="929531"/>
                </a:lnTo>
                <a:lnTo>
                  <a:pt x="653296" y="929059"/>
                </a:lnTo>
                <a:lnTo>
                  <a:pt x="537304" y="945505"/>
                </a:lnTo>
                <a:cubicBezTo>
                  <a:pt x="462785" y="965673"/>
                  <a:pt x="399658" y="1003037"/>
                  <a:pt x="365617" y="1052736"/>
                </a:cubicBezTo>
                <a:cubicBezTo>
                  <a:pt x="301139" y="1147453"/>
                  <a:pt x="277004" y="1239289"/>
                  <a:pt x="294295" y="1326443"/>
                </a:cubicBezTo>
                <a:cubicBezTo>
                  <a:pt x="323472" y="1475541"/>
                  <a:pt x="463235" y="1569537"/>
                  <a:pt x="464676" y="1570618"/>
                </a:cubicBezTo>
                <a:cubicBezTo>
                  <a:pt x="491332" y="1588265"/>
                  <a:pt x="504660" y="1620677"/>
                  <a:pt x="497816" y="1652010"/>
                </a:cubicBezTo>
                <a:cubicBezTo>
                  <a:pt x="491332" y="1683342"/>
                  <a:pt x="466117" y="1707111"/>
                  <a:pt x="434418" y="1712513"/>
                </a:cubicBezTo>
                <a:cubicBezTo>
                  <a:pt x="318789" y="1731961"/>
                  <a:pt x="156333" y="1857289"/>
                  <a:pt x="156333" y="2075894"/>
                </a:cubicBezTo>
                <a:cubicBezTo>
                  <a:pt x="156333" y="2271496"/>
                  <a:pt x="249200" y="2366651"/>
                  <a:pt x="319379" y="2410600"/>
                </a:cubicBezTo>
                <a:lnTo>
                  <a:pt x="323563" y="2412843"/>
                </a:lnTo>
                <a:lnTo>
                  <a:pt x="364775" y="2322003"/>
                </a:lnTo>
                <a:cubicBezTo>
                  <a:pt x="399480" y="2261941"/>
                  <a:pt x="446835" y="2206693"/>
                  <a:pt x="504452" y="2160443"/>
                </a:cubicBezTo>
                <a:cubicBezTo>
                  <a:pt x="590159" y="2092058"/>
                  <a:pt x="689189" y="2050667"/>
                  <a:pt x="786779" y="2040949"/>
                </a:cubicBezTo>
                <a:cubicBezTo>
                  <a:pt x="787139" y="1953848"/>
                  <a:pt x="802624" y="1822116"/>
                  <a:pt x="883289" y="1726737"/>
                </a:cubicBezTo>
                <a:cubicBezTo>
                  <a:pt x="946668" y="1651873"/>
                  <a:pt x="1035256" y="1613361"/>
                  <a:pt x="1147610" y="1611921"/>
                </a:cubicBezTo>
                <a:cubicBezTo>
                  <a:pt x="1280851" y="1609762"/>
                  <a:pt x="1504480" y="1656912"/>
                  <a:pt x="1511322" y="1993079"/>
                </a:cubicBezTo>
                <a:cubicBezTo>
                  <a:pt x="1512042" y="2035910"/>
                  <a:pt x="1478192" y="2071542"/>
                  <a:pt x="1434979" y="2072262"/>
                </a:cubicBezTo>
                <a:cubicBezTo>
                  <a:pt x="1392486" y="2073342"/>
                  <a:pt x="1356115" y="2039149"/>
                  <a:pt x="1355394" y="1995959"/>
                </a:cubicBezTo>
                <a:cubicBezTo>
                  <a:pt x="1352153" y="1833994"/>
                  <a:pt x="1290214" y="1765248"/>
                  <a:pt x="1149771" y="1767768"/>
                </a:cubicBezTo>
                <a:cubicBezTo>
                  <a:pt x="1084231" y="1768488"/>
                  <a:pt x="1035976" y="1787923"/>
                  <a:pt x="1002486" y="1827155"/>
                </a:cubicBezTo>
                <a:cubicBezTo>
                  <a:pt x="934785" y="1906698"/>
                  <a:pt x="939466" y="2056425"/>
                  <a:pt x="947028" y="2107175"/>
                </a:cubicBezTo>
                <a:cubicBezTo>
                  <a:pt x="950630" y="2131289"/>
                  <a:pt x="942707" y="2155764"/>
                  <a:pt x="925782" y="2173040"/>
                </a:cubicBezTo>
                <a:cubicBezTo>
                  <a:pt x="908857" y="2190677"/>
                  <a:pt x="885089" y="2199315"/>
                  <a:pt x="860962" y="2196435"/>
                </a:cubicBezTo>
                <a:cubicBezTo>
                  <a:pt x="776336" y="2186717"/>
                  <a:pt x="682347" y="2218031"/>
                  <a:pt x="602403" y="2282097"/>
                </a:cubicBezTo>
                <a:cubicBezTo>
                  <a:pt x="518857" y="2349042"/>
                  <a:pt x="465921" y="2438663"/>
                  <a:pt x="456198" y="2529003"/>
                </a:cubicBezTo>
                <a:lnTo>
                  <a:pt x="455691" y="2536892"/>
                </a:lnTo>
                <a:lnTo>
                  <a:pt x="455671" y="2537954"/>
                </a:lnTo>
                <a:lnTo>
                  <a:pt x="455614" y="2538095"/>
                </a:lnTo>
                <a:lnTo>
                  <a:pt x="450756" y="2613639"/>
                </a:lnTo>
                <a:cubicBezTo>
                  <a:pt x="446852" y="2803450"/>
                  <a:pt x="504948" y="2940800"/>
                  <a:pt x="634452" y="3051971"/>
                </a:cubicBezTo>
                <a:cubicBezTo>
                  <a:pt x="842236" y="3229772"/>
                  <a:pt x="1104037" y="3137992"/>
                  <a:pt x="1115200" y="3134033"/>
                </a:cubicBezTo>
                <a:cubicBezTo>
                  <a:pt x="1142929" y="3124315"/>
                  <a:pt x="1174259" y="3130434"/>
                  <a:pt x="1195505" y="3150589"/>
                </a:cubicBezTo>
                <a:cubicBezTo>
                  <a:pt x="1275810" y="3225813"/>
                  <a:pt x="1389245" y="3260366"/>
                  <a:pt x="1515283" y="3248488"/>
                </a:cubicBezTo>
                <a:cubicBezTo>
                  <a:pt x="1653566" y="3235531"/>
                  <a:pt x="1785727" y="3167866"/>
                  <a:pt x="1852347" y="3075726"/>
                </a:cubicBezTo>
                <a:cubicBezTo>
                  <a:pt x="1893490" y="3018948"/>
                  <a:pt x="1923064" y="2957559"/>
                  <a:pt x="1944277" y="2897362"/>
                </a:cubicBezTo>
                <a:lnTo>
                  <a:pt x="1952455" y="2869415"/>
                </a:lnTo>
                <a:lnTo>
                  <a:pt x="1956601" y="2851956"/>
                </a:lnTo>
                <a:cubicBezTo>
                  <a:pt x="1975592" y="2763040"/>
                  <a:pt x="1997167" y="2592982"/>
                  <a:pt x="1944884" y="2503756"/>
                </a:cubicBezTo>
                <a:cubicBezTo>
                  <a:pt x="1928686" y="2476371"/>
                  <a:pt x="1907809" y="2460516"/>
                  <a:pt x="1878292" y="2452949"/>
                </a:cubicBezTo>
                <a:cubicBezTo>
                  <a:pt x="1801622" y="2433852"/>
                  <a:pt x="1744030" y="2443941"/>
                  <a:pt x="1706955" y="2482856"/>
                </a:cubicBezTo>
                <a:cubicBezTo>
                  <a:pt x="1660161" y="2532222"/>
                  <a:pt x="1654401" y="2615818"/>
                  <a:pt x="1664480" y="2648608"/>
                </a:cubicBezTo>
                <a:cubicBezTo>
                  <a:pt x="1676718" y="2688964"/>
                  <a:pt x="1654761" y="2731844"/>
                  <a:pt x="1614446" y="2745536"/>
                </a:cubicBezTo>
                <a:cubicBezTo>
                  <a:pt x="1574492" y="2758868"/>
                  <a:pt x="1530937" y="2737969"/>
                  <a:pt x="1516539" y="2697973"/>
                </a:cubicBezTo>
                <a:cubicBezTo>
                  <a:pt x="1509700" y="2680677"/>
                  <a:pt x="1446348" y="2524655"/>
                  <a:pt x="1290488" y="2549157"/>
                </a:cubicBezTo>
                <a:cubicBezTo>
                  <a:pt x="1184302" y="2566453"/>
                  <a:pt x="1160185" y="2657256"/>
                  <a:pt x="1155146" y="2684640"/>
                </a:cubicBezTo>
                <a:cubicBezTo>
                  <a:pt x="1145067" y="2741933"/>
                  <a:pt x="1162705" y="2795622"/>
                  <a:pt x="1198700" y="2815800"/>
                </a:cubicBezTo>
                <a:cubicBezTo>
                  <a:pt x="1236135" y="2837059"/>
                  <a:pt x="1249453" y="2884623"/>
                  <a:pt x="1228576" y="2922097"/>
                </a:cubicBezTo>
                <a:cubicBezTo>
                  <a:pt x="1207699" y="2959931"/>
                  <a:pt x="1159825" y="2973264"/>
                  <a:pt x="1122390" y="2952004"/>
                </a:cubicBezTo>
                <a:cubicBezTo>
                  <a:pt x="1028082" y="2899036"/>
                  <a:pt x="979488" y="2780488"/>
                  <a:pt x="1001445" y="2657256"/>
                </a:cubicBezTo>
                <a:cubicBezTo>
                  <a:pt x="1026642" y="2517808"/>
                  <a:pt x="1127789" y="2417277"/>
                  <a:pt x="1265651" y="2395297"/>
                </a:cubicBezTo>
                <a:cubicBezTo>
                  <a:pt x="1379397" y="2377280"/>
                  <a:pt x="1468665" y="2412953"/>
                  <a:pt x="1534537" y="2466281"/>
                </a:cubicBezTo>
                <a:cubicBezTo>
                  <a:pt x="1548575" y="2433491"/>
                  <a:pt x="1568372" y="2402143"/>
                  <a:pt x="1593929" y="2375479"/>
                </a:cubicBezTo>
                <a:cubicBezTo>
                  <a:pt x="1647922" y="2318907"/>
                  <a:pt x="1747629" y="2259813"/>
                  <a:pt x="1916088" y="2301972"/>
                </a:cubicBezTo>
                <a:lnTo>
                  <a:pt x="1996031" y="2339805"/>
                </a:lnTo>
                <a:lnTo>
                  <a:pt x="1996031" y="1992407"/>
                </a:lnTo>
                <a:lnTo>
                  <a:pt x="1992090" y="1889776"/>
                </a:lnTo>
                <a:cubicBezTo>
                  <a:pt x="1985613" y="1805740"/>
                  <a:pt x="1972118" y="1741498"/>
                  <a:pt x="1944588" y="1713786"/>
                </a:cubicBezTo>
                <a:cubicBezTo>
                  <a:pt x="1936311" y="1705868"/>
                  <a:pt x="1922996" y="1696510"/>
                  <a:pt x="1890609" y="1696510"/>
                </a:cubicBezTo>
                <a:cubicBezTo>
                  <a:pt x="1790927" y="1696510"/>
                  <a:pt x="1783010" y="1775328"/>
                  <a:pt x="1783010" y="1799441"/>
                </a:cubicBezTo>
                <a:cubicBezTo>
                  <a:pt x="1783010" y="1842269"/>
                  <a:pt x="1748103" y="1877179"/>
                  <a:pt x="1705279" y="1877179"/>
                </a:cubicBezTo>
                <a:cubicBezTo>
                  <a:pt x="1662096" y="1877179"/>
                  <a:pt x="1627189" y="1842269"/>
                  <a:pt x="1627189" y="1799441"/>
                </a:cubicBezTo>
                <a:cubicBezTo>
                  <a:pt x="1627189" y="1695431"/>
                  <a:pt x="1697362" y="1540675"/>
                  <a:pt x="1890609" y="1540675"/>
                </a:cubicBezTo>
                <a:cubicBezTo>
                  <a:pt x="1924076" y="1540675"/>
                  <a:pt x="1954665" y="1545984"/>
                  <a:pt x="1982149" y="1556511"/>
                </a:cubicBezTo>
                <a:lnTo>
                  <a:pt x="1996031" y="1565487"/>
                </a:lnTo>
                <a:lnTo>
                  <a:pt x="1996031" y="1056898"/>
                </a:lnTo>
                <a:lnTo>
                  <a:pt x="1967625" y="1095526"/>
                </a:lnTo>
                <a:cubicBezTo>
                  <a:pt x="1949124" y="1117792"/>
                  <a:pt x="1929357" y="1138860"/>
                  <a:pt x="1908381" y="1158577"/>
                </a:cubicBezTo>
                <a:cubicBezTo>
                  <a:pt x="1805031" y="1255454"/>
                  <a:pt x="1684035" y="1306953"/>
                  <a:pt x="1563400" y="1306953"/>
                </a:cubicBezTo>
                <a:cubicBezTo>
                  <a:pt x="1545754" y="1306953"/>
                  <a:pt x="1528469" y="1305873"/>
                  <a:pt x="1510824" y="1304072"/>
                </a:cubicBezTo>
                <a:cubicBezTo>
                  <a:pt x="1357419" y="1284625"/>
                  <a:pt x="1245426" y="1177664"/>
                  <a:pt x="1218778" y="1024967"/>
                </a:cubicBezTo>
                <a:cubicBezTo>
                  <a:pt x="1191410" y="869749"/>
                  <a:pt x="1259110" y="712369"/>
                  <a:pt x="1379746" y="650786"/>
                </a:cubicBezTo>
                <a:cubicBezTo>
                  <a:pt x="1463650" y="607570"/>
                  <a:pt x="1542513" y="598567"/>
                  <a:pt x="1613454" y="624497"/>
                </a:cubicBezTo>
                <a:cubicBezTo>
                  <a:pt x="1712123" y="660510"/>
                  <a:pt x="1752455" y="750544"/>
                  <a:pt x="1756776" y="760628"/>
                </a:cubicBezTo>
                <a:cubicBezTo>
                  <a:pt x="1773341" y="800603"/>
                  <a:pt x="1754976" y="846340"/>
                  <a:pt x="1715004" y="862906"/>
                </a:cubicBezTo>
                <a:cubicBezTo>
                  <a:pt x="1675753" y="879472"/>
                  <a:pt x="1630379" y="861105"/>
                  <a:pt x="1613454" y="822211"/>
                </a:cubicBezTo>
                <a:cubicBezTo>
                  <a:pt x="1612374" y="820050"/>
                  <a:pt x="1594369" y="783316"/>
                  <a:pt x="1558718" y="771072"/>
                </a:cubicBezTo>
                <a:cubicBezTo>
                  <a:pt x="1530270" y="761348"/>
                  <a:pt x="1494259" y="767470"/>
                  <a:pt x="1450686" y="789799"/>
                </a:cubicBezTo>
                <a:cubicBezTo>
                  <a:pt x="1391629" y="819690"/>
                  <a:pt x="1357059" y="911524"/>
                  <a:pt x="1372543" y="998317"/>
                </a:cubicBezTo>
                <a:cubicBezTo>
                  <a:pt x="1381186" y="1048016"/>
                  <a:pt x="1413596" y="1134448"/>
                  <a:pt x="1530270" y="1149214"/>
                </a:cubicBezTo>
                <a:cubicBezTo>
                  <a:pt x="1621017" y="1160378"/>
                  <a:pt x="1717525" y="1123284"/>
                  <a:pt x="1801430" y="1044414"/>
                </a:cubicBezTo>
                <a:cubicBezTo>
                  <a:pt x="1933949" y="920528"/>
                  <a:pt x="2008491" y="717411"/>
                  <a:pt x="1995887" y="513935"/>
                </a:cubicBezTo>
                <a:cubicBezTo>
                  <a:pt x="1982203" y="298934"/>
                  <a:pt x="1828798" y="213942"/>
                  <a:pt x="1763258" y="186932"/>
                </a:cubicBezTo>
                <a:cubicBezTo>
                  <a:pt x="1702040" y="162263"/>
                  <a:pt x="1635871" y="152899"/>
                  <a:pt x="1575823" y="157986"/>
                </a:cubicBezTo>
                <a:close/>
                <a:moveTo>
                  <a:pt x="1548365" y="3443"/>
                </a:moveTo>
                <a:cubicBezTo>
                  <a:pt x="1636231" y="-6641"/>
                  <a:pt x="1731749" y="5964"/>
                  <a:pt x="1821956" y="42878"/>
                </a:cubicBezTo>
                <a:cubicBezTo>
                  <a:pt x="2018213" y="122468"/>
                  <a:pt x="2138129" y="290651"/>
                  <a:pt x="2151093" y="504211"/>
                </a:cubicBezTo>
                <a:cubicBezTo>
                  <a:pt x="2153028" y="535768"/>
                  <a:pt x="2153310" y="567196"/>
                  <a:pt x="2151992" y="598341"/>
                </a:cubicBezTo>
                <a:lnTo>
                  <a:pt x="2147836" y="642543"/>
                </a:lnTo>
                <a:lnTo>
                  <a:pt x="2151239" y="659567"/>
                </a:lnTo>
                <a:lnTo>
                  <a:pt x="2151239" y="1970498"/>
                </a:lnTo>
                <a:lnTo>
                  <a:pt x="2152533" y="1990980"/>
                </a:lnTo>
                <a:cubicBezTo>
                  <a:pt x="2153848" y="2050582"/>
                  <a:pt x="2153578" y="2115341"/>
                  <a:pt x="2153308" y="2184891"/>
                </a:cubicBezTo>
                <a:lnTo>
                  <a:pt x="2151239" y="2194903"/>
                </a:lnTo>
                <a:lnTo>
                  <a:pt x="2151239" y="2536202"/>
                </a:lnTo>
                <a:cubicBezTo>
                  <a:pt x="2152815" y="2560272"/>
                  <a:pt x="2159032" y="2698364"/>
                  <a:pt x="2117229" y="2862519"/>
                </a:cubicBezTo>
                <a:lnTo>
                  <a:pt x="2105830" y="2899313"/>
                </a:lnTo>
                <a:lnTo>
                  <a:pt x="2105260" y="2902006"/>
                </a:lnTo>
                <a:cubicBezTo>
                  <a:pt x="2102572" y="2913460"/>
                  <a:pt x="2100429" y="2921601"/>
                  <a:pt x="2099304" y="2925700"/>
                </a:cubicBezTo>
                <a:lnTo>
                  <a:pt x="2094287" y="2936569"/>
                </a:lnTo>
                <a:lnTo>
                  <a:pt x="2085964" y="2963435"/>
                </a:lnTo>
                <a:cubicBezTo>
                  <a:pt x="2060716" y="3031860"/>
                  <a:pt x="2026101" y="3101640"/>
                  <a:pt x="1978746" y="3167146"/>
                </a:cubicBezTo>
                <a:cubicBezTo>
                  <a:pt x="1885837" y="3295638"/>
                  <a:pt x="1713704" y="3386339"/>
                  <a:pt x="1530048" y="3403975"/>
                </a:cubicBezTo>
                <a:cubicBezTo>
                  <a:pt x="1508441" y="3405775"/>
                  <a:pt x="1487195" y="3407214"/>
                  <a:pt x="1466308" y="3407214"/>
                </a:cubicBezTo>
                <a:cubicBezTo>
                  <a:pt x="1336669" y="3407214"/>
                  <a:pt x="1218192" y="3367983"/>
                  <a:pt x="1123483" y="3294198"/>
                </a:cubicBezTo>
                <a:cubicBezTo>
                  <a:pt x="1019051" y="3320833"/>
                  <a:pt x="755450" y="3360784"/>
                  <a:pt x="532541" y="3170385"/>
                </a:cubicBezTo>
                <a:cubicBezTo>
                  <a:pt x="370266" y="3030870"/>
                  <a:pt x="292083" y="2848643"/>
                  <a:pt x="294855" y="2615504"/>
                </a:cubicBezTo>
                <a:lnTo>
                  <a:pt x="297275" y="2574857"/>
                </a:lnTo>
                <a:lnTo>
                  <a:pt x="253326" y="2553626"/>
                </a:lnTo>
                <a:cubicBezTo>
                  <a:pt x="133527" y="2484834"/>
                  <a:pt x="0" y="2337896"/>
                  <a:pt x="0" y="2075894"/>
                </a:cubicBezTo>
                <a:cubicBezTo>
                  <a:pt x="0" y="1843604"/>
                  <a:pt x="134360" y="1684782"/>
                  <a:pt x="273402" y="1607712"/>
                </a:cubicBezTo>
                <a:cubicBezTo>
                  <a:pt x="220091" y="1549370"/>
                  <a:pt x="162456" y="1465097"/>
                  <a:pt x="141204" y="1358135"/>
                </a:cubicBezTo>
                <a:cubicBezTo>
                  <a:pt x="115268" y="1228125"/>
                  <a:pt x="147327" y="1095953"/>
                  <a:pt x="236660" y="964862"/>
                </a:cubicBezTo>
                <a:cubicBezTo>
                  <a:pt x="302400" y="868750"/>
                  <a:pt x="423859" y="803306"/>
                  <a:pt x="560410" y="780927"/>
                </a:cubicBezTo>
                <a:lnTo>
                  <a:pt x="568334" y="780152"/>
                </a:lnTo>
                <a:lnTo>
                  <a:pt x="568324" y="779953"/>
                </a:lnTo>
                <a:cubicBezTo>
                  <a:pt x="572056" y="590700"/>
                  <a:pt x="666151" y="407065"/>
                  <a:pt x="805737" y="332067"/>
                </a:cubicBezTo>
                <a:cubicBezTo>
                  <a:pt x="961662" y="247795"/>
                  <a:pt x="1102464" y="274085"/>
                  <a:pt x="1197892" y="315140"/>
                </a:cubicBezTo>
                <a:cubicBezTo>
                  <a:pt x="1211216" y="248155"/>
                  <a:pt x="1244346" y="169285"/>
                  <a:pt x="1320688" y="100139"/>
                </a:cubicBezTo>
                <a:cubicBezTo>
                  <a:pt x="1380286" y="46299"/>
                  <a:pt x="1460499" y="13527"/>
                  <a:pt x="1548365" y="3443"/>
                </a:cubicBezTo>
                <a:close/>
                <a:moveTo>
                  <a:pt x="2804465" y="3308"/>
                </a:moveTo>
                <a:cubicBezTo>
                  <a:pt x="2892292" y="13347"/>
                  <a:pt x="2972470" y="46119"/>
                  <a:pt x="3032221" y="100139"/>
                </a:cubicBezTo>
                <a:cubicBezTo>
                  <a:pt x="3108170" y="169285"/>
                  <a:pt x="3141285" y="248155"/>
                  <a:pt x="3154603" y="315140"/>
                </a:cubicBezTo>
                <a:cubicBezTo>
                  <a:pt x="3250348" y="274085"/>
                  <a:pt x="3390727" y="247795"/>
                  <a:pt x="3546944" y="332066"/>
                </a:cubicBezTo>
                <a:cubicBezTo>
                  <a:pt x="3686153" y="407065"/>
                  <a:pt x="3780442" y="590700"/>
                  <a:pt x="3784236" y="779953"/>
                </a:cubicBezTo>
                <a:lnTo>
                  <a:pt x="3784235" y="779988"/>
                </a:lnTo>
                <a:lnTo>
                  <a:pt x="3793837" y="780927"/>
                </a:lnTo>
                <a:cubicBezTo>
                  <a:pt x="3930462" y="803306"/>
                  <a:pt x="4051978" y="868750"/>
                  <a:pt x="4117491" y="964862"/>
                </a:cubicBezTo>
                <a:cubicBezTo>
                  <a:pt x="4206825" y="1095953"/>
                  <a:pt x="4238884" y="1228125"/>
                  <a:pt x="4212948" y="1358135"/>
                </a:cubicBezTo>
                <a:cubicBezTo>
                  <a:pt x="4191335" y="1465097"/>
                  <a:pt x="4134061" y="1549370"/>
                  <a:pt x="4080750" y="1607712"/>
                </a:cubicBezTo>
                <a:cubicBezTo>
                  <a:pt x="4219792" y="1684782"/>
                  <a:pt x="4354152" y="1843604"/>
                  <a:pt x="4354152" y="2075894"/>
                </a:cubicBezTo>
                <a:cubicBezTo>
                  <a:pt x="4354152" y="2337896"/>
                  <a:pt x="4220625" y="2484834"/>
                  <a:pt x="4100978" y="2553626"/>
                </a:cubicBezTo>
                <a:lnTo>
                  <a:pt x="4055059" y="2575843"/>
                </a:lnTo>
                <a:lnTo>
                  <a:pt x="4057459" y="2615504"/>
                </a:lnTo>
                <a:cubicBezTo>
                  <a:pt x="4060397" y="2848643"/>
                  <a:pt x="3981929" y="3030870"/>
                  <a:pt x="3819400" y="3170385"/>
                </a:cubicBezTo>
                <a:cubicBezTo>
                  <a:pt x="3596936" y="3360784"/>
                  <a:pt x="3333436" y="3320833"/>
                  <a:pt x="3228683" y="3294198"/>
                </a:cubicBezTo>
                <a:cubicBezTo>
                  <a:pt x="3134370" y="3367983"/>
                  <a:pt x="3015939" y="3407214"/>
                  <a:pt x="2885988" y="3407214"/>
                </a:cubicBezTo>
                <a:cubicBezTo>
                  <a:pt x="2865110" y="3407214"/>
                  <a:pt x="2844231" y="3405775"/>
                  <a:pt x="2822633" y="3403975"/>
                </a:cubicBezTo>
                <a:cubicBezTo>
                  <a:pt x="2639046" y="3386339"/>
                  <a:pt x="2466979" y="3295638"/>
                  <a:pt x="2374105" y="3167146"/>
                </a:cubicBezTo>
                <a:cubicBezTo>
                  <a:pt x="2326679" y="3101640"/>
                  <a:pt x="2292009" y="3031860"/>
                  <a:pt x="2266715" y="2963435"/>
                </a:cubicBezTo>
                <a:lnTo>
                  <a:pt x="2257218" y="2932844"/>
                </a:lnTo>
                <a:lnTo>
                  <a:pt x="2253981" y="2925700"/>
                </a:lnTo>
                <a:lnTo>
                  <a:pt x="2249534" y="2908095"/>
                </a:lnTo>
                <a:lnTo>
                  <a:pt x="2235384" y="2862519"/>
                </a:lnTo>
                <a:cubicBezTo>
                  <a:pt x="2193477" y="2698364"/>
                  <a:pt x="2199608" y="2560272"/>
                  <a:pt x="2200958" y="2536202"/>
                </a:cubicBezTo>
                <a:lnTo>
                  <a:pt x="2200958" y="2193040"/>
                </a:lnTo>
                <a:lnTo>
                  <a:pt x="2199260" y="2184891"/>
                </a:lnTo>
                <a:cubicBezTo>
                  <a:pt x="2198991" y="2115341"/>
                  <a:pt x="2198721" y="2050582"/>
                  <a:pt x="2200047" y="1990980"/>
                </a:cubicBezTo>
                <a:lnTo>
                  <a:pt x="2200958" y="1976645"/>
                </a:lnTo>
                <a:lnTo>
                  <a:pt x="2200958" y="659567"/>
                </a:lnTo>
                <a:lnTo>
                  <a:pt x="2204641" y="641327"/>
                </a:lnTo>
                <a:lnTo>
                  <a:pt x="2200581" y="598341"/>
                </a:lnTo>
                <a:cubicBezTo>
                  <a:pt x="2199255" y="567195"/>
                  <a:pt x="2199530" y="535768"/>
                  <a:pt x="2201465" y="504211"/>
                </a:cubicBezTo>
                <a:cubicBezTo>
                  <a:pt x="2214783" y="290651"/>
                  <a:pt x="2334645" y="122468"/>
                  <a:pt x="2530816" y="42878"/>
                </a:cubicBezTo>
                <a:cubicBezTo>
                  <a:pt x="2621162" y="5964"/>
                  <a:pt x="2716638" y="-6731"/>
                  <a:pt x="2804465" y="3308"/>
                </a:cubicBezTo>
                <a:close/>
              </a:path>
            </a:pathLst>
          </a:custGeom>
          <a:solidFill>
            <a:srgbClr val="999999"/>
          </a:solidFill>
          <a:ln>
            <a:noFill/>
          </a:ln>
        </p:spPr>
        <p:txBody>
          <a:bodyPr spcFirstLastPara="1" wrap="square" lIns="34300" tIns="17150" rIns="34300" bIns="1715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666666"/>
              </a:solidFill>
              <a:latin typeface="Lato Light"/>
              <a:ea typeface="Lato Light"/>
              <a:cs typeface="Lato Light"/>
              <a:sym typeface="Lato Light"/>
            </a:endParaRPr>
          </a:p>
        </p:txBody>
      </p:sp>
      <p:sp>
        <p:nvSpPr>
          <p:cNvPr id="157" name="Google Shape;157;p20"/>
          <p:cNvSpPr/>
          <p:nvPr/>
        </p:nvSpPr>
        <p:spPr>
          <a:xfrm>
            <a:off x="838986" y="550251"/>
            <a:ext cx="1150200" cy="608100"/>
          </a:xfrm>
          <a:prstGeom prst="donut">
            <a:avLst>
              <a:gd name="adj" fmla="val 7452"/>
            </a:avLst>
          </a:prstGeom>
          <a:solidFill>
            <a:srgbClr val="9900FF"/>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2700"/>
              <a:buFont typeface="Arial"/>
              <a:buNone/>
            </a:pPr>
            <a:endParaRPr sz="2700" b="0" i="0" u="none" strike="noStrike" cap="none">
              <a:solidFill>
                <a:srgbClr val="000000"/>
              </a:solidFill>
              <a:latin typeface="Lato Light"/>
              <a:ea typeface="Lato Light"/>
              <a:cs typeface="Lato Light"/>
              <a:sym typeface="Lato Light"/>
            </a:endParaRPr>
          </a:p>
        </p:txBody>
      </p:sp>
      <p:sp>
        <p:nvSpPr>
          <p:cNvPr id="160" name="Google Shape;160;p20"/>
          <p:cNvSpPr/>
          <p:nvPr/>
        </p:nvSpPr>
        <p:spPr>
          <a:xfrm>
            <a:off x="7688500" y="3426380"/>
            <a:ext cx="1265700" cy="608100"/>
          </a:xfrm>
          <a:prstGeom prst="donut">
            <a:avLst>
              <a:gd name="adj" fmla="val 7452"/>
            </a:avLst>
          </a:prstGeom>
          <a:solidFill>
            <a:srgbClr val="F1C232"/>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2700"/>
              <a:buFont typeface="Arial"/>
              <a:buNone/>
            </a:pPr>
            <a:endParaRPr sz="2700" b="0" i="0" u="none" strike="noStrike" cap="none">
              <a:solidFill>
                <a:srgbClr val="000000"/>
              </a:solidFill>
              <a:latin typeface="Lato Light"/>
              <a:ea typeface="Lato Light"/>
              <a:cs typeface="Lato Light"/>
              <a:sym typeface="Lato Light"/>
            </a:endParaRPr>
          </a:p>
        </p:txBody>
      </p:sp>
      <p:sp>
        <p:nvSpPr>
          <p:cNvPr id="158" name="Google Shape;158;p20"/>
          <p:cNvSpPr/>
          <p:nvPr/>
        </p:nvSpPr>
        <p:spPr>
          <a:xfrm>
            <a:off x="1445990" y="1822534"/>
            <a:ext cx="1029900" cy="894000"/>
          </a:xfrm>
          <a:prstGeom prst="donut">
            <a:avLst>
              <a:gd name="adj" fmla="val 7452"/>
            </a:avLst>
          </a:prstGeom>
          <a:solidFill>
            <a:srgbClr val="93C47D"/>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2700"/>
              <a:buFont typeface="Arial"/>
              <a:buNone/>
            </a:pPr>
            <a:endParaRPr sz="2700" b="0" i="0" u="none" strike="noStrike" cap="none">
              <a:solidFill>
                <a:srgbClr val="000000"/>
              </a:solidFill>
              <a:latin typeface="Lato Light"/>
              <a:ea typeface="Lato Light"/>
              <a:cs typeface="Lato Light"/>
              <a:sym typeface="Lato Light"/>
            </a:endParaRPr>
          </a:p>
        </p:txBody>
      </p:sp>
      <p:sp>
        <p:nvSpPr>
          <p:cNvPr id="161" name="Google Shape;161;p20"/>
          <p:cNvSpPr/>
          <p:nvPr/>
        </p:nvSpPr>
        <p:spPr>
          <a:xfrm>
            <a:off x="6302443" y="1950914"/>
            <a:ext cx="1029900" cy="894000"/>
          </a:xfrm>
          <a:prstGeom prst="donut">
            <a:avLst>
              <a:gd name="adj" fmla="val 7452"/>
            </a:avLst>
          </a:prstGeom>
          <a:solidFill>
            <a:srgbClr val="FFD200"/>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2700"/>
              <a:buFont typeface="Arial"/>
              <a:buNone/>
            </a:pPr>
            <a:endParaRPr sz="2700" b="0" i="0" u="none" strike="noStrike" cap="none">
              <a:solidFill>
                <a:srgbClr val="000000"/>
              </a:solidFill>
              <a:latin typeface="Lato Light"/>
              <a:ea typeface="Lato Light"/>
              <a:cs typeface="Lato Light"/>
              <a:sym typeface="Lato Light"/>
            </a:endParaRPr>
          </a:p>
        </p:txBody>
      </p:sp>
      <p:sp>
        <p:nvSpPr>
          <p:cNvPr id="163" name="Google Shape;163;p20"/>
          <p:cNvSpPr/>
          <p:nvPr/>
        </p:nvSpPr>
        <p:spPr>
          <a:xfrm>
            <a:off x="2398731" y="2679375"/>
            <a:ext cx="1374900" cy="468300"/>
          </a:xfrm>
          <a:prstGeom prst="donut">
            <a:avLst>
              <a:gd name="adj" fmla="val 7452"/>
            </a:avLst>
          </a:prstGeom>
          <a:solidFill>
            <a:srgbClr val="9900FF"/>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2700"/>
              <a:buFont typeface="Arial"/>
              <a:buNone/>
            </a:pPr>
            <a:endParaRPr sz="2700" b="0" i="0" u="none" strike="noStrike" cap="none">
              <a:solidFill>
                <a:srgbClr val="000000"/>
              </a:solidFill>
              <a:latin typeface="Lato Light"/>
              <a:ea typeface="Lato Light"/>
              <a:cs typeface="Lato Light"/>
              <a:sym typeface="Lato Light"/>
            </a:endParaRPr>
          </a:p>
        </p:txBody>
      </p:sp>
      <p:sp>
        <p:nvSpPr>
          <p:cNvPr id="165" name="Google Shape;165;p20"/>
          <p:cNvSpPr/>
          <p:nvPr/>
        </p:nvSpPr>
        <p:spPr>
          <a:xfrm>
            <a:off x="1687459" y="3181865"/>
            <a:ext cx="1374900" cy="608100"/>
          </a:xfrm>
          <a:prstGeom prst="donut">
            <a:avLst>
              <a:gd name="adj" fmla="val 7452"/>
            </a:avLst>
          </a:prstGeom>
          <a:solidFill>
            <a:srgbClr val="93C47D"/>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2700"/>
              <a:buFont typeface="Arial"/>
              <a:buNone/>
            </a:pPr>
            <a:endParaRPr sz="2700" b="0" i="0" u="none" strike="noStrike" cap="none">
              <a:solidFill>
                <a:srgbClr val="000000"/>
              </a:solidFill>
              <a:latin typeface="Lato Light"/>
              <a:ea typeface="Lato Light"/>
              <a:cs typeface="Lato Light"/>
              <a:sym typeface="Lato Light"/>
            </a:endParaRPr>
          </a:p>
        </p:txBody>
      </p:sp>
      <p:sp>
        <p:nvSpPr>
          <p:cNvPr id="169" name="Google Shape;169;p20"/>
          <p:cNvSpPr txBox="1"/>
          <p:nvPr/>
        </p:nvSpPr>
        <p:spPr>
          <a:xfrm>
            <a:off x="1511683" y="2159561"/>
            <a:ext cx="892200" cy="351000"/>
          </a:xfrm>
          <a:prstGeom prst="rect">
            <a:avLst/>
          </a:prstGeom>
          <a:noFill/>
          <a:ln>
            <a:noFill/>
          </a:ln>
        </p:spPr>
        <p:txBody>
          <a:bodyPr spcFirstLastPara="1" wrap="square" lIns="34300" tIns="17150" rIns="34300" bIns="1715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 sz="1200" b="1">
                <a:solidFill>
                  <a:srgbClr val="93C47D"/>
                </a:solidFill>
                <a:latin typeface="Poppins"/>
                <a:ea typeface="Poppins"/>
                <a:cs typeface="Poppins"/>
                <a:sym typeface="Poppins"/>
              </a:rPr>
              <a:t>FACULTY</a:t>
            </a:r>
            <a:endParaRPr sz="1100" b="1" i="0" u="none" strike="noStrike" cap="none">
              <a:solidFill>
                <a:srgbClr val="93C47D"/>
              </a:solidFill>
              <a:latin typeface="Poppins"/>
              <a:ea typeface="Poppins"/>
              <a:cs typeface="Poppins"/>
              <a:sym typeface="Poppins"/>
            </a:endParaRPr>
          </a:p>
          <a:p>
            <a:pPr marL="0" marR="0" lvl="0" indent="0" algn="ctr" rtl="0">
              <a:lnSpc>
                <a:spcPct val="100000"/>
              </a:lnSpc>
              <a:spcBef>
                <a:spcPts val="0"/>
              </a:spcBef>
              <a:spcAft>
                <a:spcPts val="0"/>
              </a:spcAft>
              <a:buClr>
                <a:srgbClr val="000000"/>
              </a:buClr>
              <a:buSzPts val="1000"/>
              <a:buFont typeface="Arial"/>
              <a:buNone/>
            </a:pPr>
            <a:endParaRPr b="1" i="0" u="none" strike="noStrike" cap="none">
              <a:solidFill>
                <a:srgbClr val="93C47D"/>
              </a:solidFill>
              <a:latin typeface="Poppins"/>
              <a:ea typeface="Poppins"/>
              <a:cs typeface="Poppins"/>
              <a:sym typeface="Poppins"/>
            </a:endParaRPr>
          </a:p>
        </p:txBody>
      </p:sp>
      <p:sp>
        <p:nvSpPr>
          <p:cNvPr id="167" name="Google Shape;167;p20"/>
          <p:cNvSpPr txBox="1"/>
          <p:nvPr/>
        </p:nvSpPr>
        <p:spPr>
          <a:xfrm>
            <a:off x="6361685" y="2285715"/>
            <a:ext cx="911400" cy="351000"/>
          </a:xfrm>
          <a:prstGeom prst="rect">
            <a:avLst/>
          </a:prstGeom>
          <a:noFill/>
          <a:ln>
            <a:noFill/>
          </a:ln>
        </p:spPr>
        <p:txBody>
          <a:bodyPr spcFirstLastPara="1" wrap="square" lIns="34300" tIns="17150" rIns="34300" bIns="17150" anchor="ctr" anchorCtr="0">
            <a:noAutofit/>
          </a:bodyPr>
          <a:lstStyle/>
          <a:p>
            <a:pPr marL="0" marR="0" lvl="0" indent="0" algn="ctr" rtl="0">
              <a:lnSpc>
                <a:spcPct val="100000"/>
              </a:lnSpc>
              <a:spcBef>
                <a:spcPts val="0"/>
              </a:spcBef>
              <a:spcAft>
                <a:spcPts val="0"/>
              </a:spcAft>
              <a:buClr>
                <a:srgbClr val="000000"/>
              </a:buClr>
              <a:buSzPts val="800"/>
              <a:buFont typeface="Arial"/>
              <a:buNone/>
            </a:pPr>
            <a:r>
              <a:rPr lang="en" sz="1200" b="1">
                <a:solidFill>
                  <a:srgbClr val="FFD200"/>
                </a:solidFill>
                <a:latin typeface="Poppins"/>
                <a:ea typeface="Poppins"/>
                <a:cs typeface="Poppins"/>
                <a:sym typeface="Poppins"/>
              </a:rPr>
              <a:t>STUDENTS</a:t>
            </a:r>
            <a:endParaRPr sz="1200" b="1" i="0" u="none" strike="noStrike" cap="none">
              <a:solidFill>
                <a:srgbClr val="FFD200"/>
              </a:solidFill>
              <a:latin typeface="Poppins"/>
              <a:ea typeface="Poppins"/>
              <a:cs typeface="Poppins"/>
              <a:sym typeface="Poppins"/>
            </a:endParaRPr>
          </a:p>
          <a:p>
            <a:pPr marL="0" marR="0" lvl="0" indent="0" algn="l" rtl="0">
              <a:lnSpc>
                <a:spcPct val="100000"/>
              </a:lnSpc>
              <a:spcBef>
                <a:spcPts val="0"/>
              </a:spcBef>
              <a:spcAft>
                <a:spcPts val="0"/>
              </a:spcAft>
              <a:buClr>
                <a:srgbClr val="000000"/>
              </a:buClr>
              <a:buSzPts val="900"/>
              <a:buFont typeface="Arial"/>
              <a:buNone/>
            </a:pPr>
            <a:endParaRPr sz="1300" b="1" i="0" u="none" strike="noStrike" cap="none">
              <a:solidFill>
                <a:srgbClr val="FFD200"/>
              </a:solidFill>
              <a:latin typeface="Poppins"/>
              <a:ea typeface="Poppins"/>
              <a:cs typeface="Poppins"/>
              <a:sym typeface="Poppins"/>
            </a:endParaRPr>
          </a:p>
        </p:txBody>
      </p:sp>
      <p:sp>
        <p:nvSpPr>
          <p:cNvPr id="170" name="Google Shape;170;p20"/>
          <p:cNvSpPr txBox="1"/>
          <p:nvPr/>
        </p:nvSpPr>
        <p:spPr>
          <a:xfrm>
            <a:off x="3132279" y="1514841"/>
            <a:ext cx="623100" cy="250800"/>
          </a:xfrm>
          <a:prstGeom prst="rect">
            <a:avLst/>
          </a:prstGeom>
          <a:noFill/>
          <a:ln>
            <a:noFill/>
          </a:ln>
        </p:spPr>
        <p:txBody>
          <a:bodyPr spcFirstLastPara="1" wrap="square" lIns="34300" tIns="17150" rIns="34300" bIns="17150" anchor="ctr" anchorCtr="0">
            <a:noAutofit/>
          </a:bodyPr>
          <a:lstStyle/>
          <a:p>
            <a:pPr marL="0" marR="0" lvl="0" indent="0" algn="ctr" rtl="0">
              <a:lnSpc>
                <a:spcPct val="100000"/>
              </a:lnSpc>
              <a:spcBef>
                <a:spcPts val="200"/>
              </a:spcBef>
              <a:spcAft>
                <a:spcPts val="0"/>
              </a:spcAft>
              <a:buClr>
                <a:srgbClr val="000000"/>
              </a:buClr>
              <a:buSzPts val="800"/>
              <a:buFont typeface="Arial"/>
              <a:buNone/>
            </a:pPr>
            <a:endParaRPr sz="800" b="1" i="0" u="none" strike="noStrike" cap="none">
              <a:solidFill>
                <a:srgbClr val="FFFFFF"/>
              </a:solidFill>
              <a:latin typeface="Lato"/>
              <a:ea typeface="Lato"/>
              <a:cs typeface="Lato"/>
              <a:sym typeface="Lato"/>
            </a:endParaRPr>
          </a:p>
        </p:txBody>
      </p:sp>
      <p:sp>
        <p:nvSpPr>
          <p:cNvPr id="171" name="Google Shape;171;p20"/>
          <p:cNvSpPr txBox="1"/>
          <p:nvPr/>
        </p:nvSpPr>
        <p:spPr>
          <a:xfrm>
            <a:off x="906183" y="713377"/>
            <a:ext cx="911400" cy="375600"/>
          </a:xfrm>
          <a:prstGeom prst="rect">
            <a:avLst/>
          </a:prstGeom>
          <a:noFill/>
          <a:ln>
            <a:noFill/>
          </a:ln>
        </p:spPr>
        <p:txBody>
          <a:bodyPr spcFirstLastPara="1" wrap="square" lIns="34300" tIns="17150" rIns="34300" bIns="17150" anchor="ctr" anchorCtr="0">
            <a:noAutofit/>
          </a:bodyPr>
          <a:lstStyle/>
          <a:p>
            <a:pPr marL="0" marR="0" lvl="0" indent="0" algn="ctr" rtl="0">
              <a:lnSpc>
                <a:spcPct val="100000"/>
              </a:lnSpc>
              <a:spcBef>
                <a:spcPts val="200"/>
              </a:spcBef>
              <a:spcAft>
                <a:spcPts val="0"/>
              </a:spcAft>
              <a:buClr>
                <a:srgbClr val="000000"/>
              </a:buClr>
              <a:buSzPts val="800"/>
              <a:buFont typeface="Arial"/>
              <a:buNone/>
            </a:pPr>
            <a:r>
              <a:rPr lang="en" sz="800" b="1">
                <a:latin typeface="Lato"/>
                <a:ea typeface="Lato"/>
                <a:cs typeface="Lato"/>
                <a:sym typeface="Lato"/>
              </a:rPr>
              <a:t>Pop Health/ Policy Instructors</a:t>
            </a:r>
            <a:endParaRPr sz="800" b="1" i="0" u="none" strike="noStrike" cap="none">
              <a:solidFill>
                <a:srgbClr val="000000"/>
              </a:solidFill>
              <a:latin typeface="Lato"/>
              <a:ea typeface="Lato"/>
              <a:cs typeface="Lato"/>
              <a:sym typeface="Lato"/>
            </a:endParaRPr>
          </a:p>
        </p:txBody>
      </p:sp>
      <p:sp>
        <p:nvSpPr>
          <p:cNvPr id="172" name="Google Shape;172;p20"/>
          <p:cNvSpPr txBox="1"/>
          <p:nvPr/>
        </p:nvSpPr>
        <p:spPr>
          <a:xfrm>
            <a:off x="7798682" y="3614082"/>
            <a:ext cx="1044600" cy="250800"/>
          </a:xfrm>
          <a:prstGeom prst="rect">
            <a:avLst/>
          </a:prstGeom>
          <a:noFill/>
          <a:ln>
            <a:noFill/>
          </a:ln>
        </p:spPr>
        <p:txBody>
          <a:bodyPr spcFirstLastPara="1" wrap="square" lIns="34300" tIns="17150" rIns="34300" bIns="17150" anchor="ctr" anchorCtr="0">
            <a:noAutofit/>
          </a:bodyPr>
          <a:lstStyle/>
          <a:p>
            <a:pPr marL="0" marR="0" lvl="0" indent="0" algn="ctr" rtl="0">
              <a:lnSpc>
                <a:spcPct val="100000"/>
              </a:lnSpc>
              <a:spcBef>
                <a:spcPts val="200"/>
              </a:spcBef>
              <a:spcAft>
                <a:spcPts val="0"/>
              </a:spcAft>
              <a:buClr>
                <a:srgbClr val="000000"/>
              </a:buClr>
              <a:buSzPts val="800"/>
              <a:buFont typeface="Arial"/>
              <a:buNone/>
            </a:pPr>
            <a:r>
              <a:rPr lang="en" sz="800" b="1">
                <a:latin typeface="Lato"/>
                <a:ea typeface="Lato"/>
                <a:cs typeface="Lato"/>
                <a:sym typeface="Lato"/>
              </a:rPr>
              <a:t>Undergraduate Students</a:t>
            </a:r>
            <a:endParaRPr sz="800" b="1" i="0" u="none" strike="noStrike" cap="none">
              <a:solidFill>
                <a:srgbClr val="000000"/>
              </a:solidFill>
              <a:latin typeface="Lato"/>
              <a:ea typeface="Lato"/>
              <a:cs typeface="Lato"/>
              <a:sym typeface="Lato"/>
            </a:endParaRPr>
          </a:p>
        </p:txBody>
      </p:sp>
      <p:sp>
        <p:nvSpPr>
          <p:cNvPr id="173" name="Google Shape;173;p20"/>
          <p:cNvSpPr txBox="1"/>
          <p:nvPr/>
        </p:nvSpPr>
        <p:spPr>
          <a:xfrm>
            <a:off x="1797770" y="3360666"/>
            <a:ext cx="1150200" cy="250800"/>
          </a:xfrm>
          <a:prstGeom prst="rect">
            <a:avLst/>
          </a:prstGeom>
          <a:noFill/>
          <a:ln>
            <a:noFill/>
          </a:ln>
        </p:spPr>
        <p:txBody>
          <a:bodyPr spcFirstLastPara="1" wrap="square" lIns="34300" tIns="17150" rIns="34300" bIns="17150" anchor="ctr" anchorCtr="0">
            <a:noAutofit/>
          </a:bodyPr>
          <a:lstStyle/>
          <a:p>
            <a:pPr marL="0" marR="0" lvl="0" indent="0" algn="ctr" rtl="0">
              <a:lnSpc>
                <a:spcPct val="100000"/>
              </a:lnSpc>
              <a:spcBef>
                <a:spcPts val="200"/>
              </a:spcBef>
              <a:spcAft>
                <a:spcPts val="0"/>
              </a:spcAft>
              <a:buClr>
                <a:srgbClr val="000000"/>
              </a:buClr>
              <a:buSzPts val="800"/>
              <a:buFont typeface="Arial"/>
              <a:buNone/>
            </a:pPr>
            <a:r>
              <a:rPr lang="en" sz="700" b="1">
                <a:latin typeface="Lato"/>
                <a:ea typeface="Lato"/>
                <a:cs typeface="Lato"/>
                <a:sym typeface="Lato"/>
              </a:rPr>
              <a:t>Other Supportive Faculty</a:t>
            </a:r>
            <a:endParaRPr sz="800" b="1" i="0" u="none" strike="noStrike" cap="none">
              <a:solidFill>
                <a:srgbClr val="000000"/>
              </a:solidFill>
              <a:latin typeface="Lato"/>
              <a:ea typeface="Lato"/>
              <a:cs typeface="Lato"/>
              <a:sym typeface="Lato"/>
            </a:endParaRPr>
          </a:p>
        </p:txBody>
      </p:sp>
      <p:sp>
        <p:nvSpPr>
          <p:cNvPr id="174" name="Google Shape;174;p20"/>
          <p:cNvSpPr txBox="1"/>
          <p:nvPr/>
        </p:nvSpPr>
        <p:spPr>
          <a:xfrm>
            <a:off x="2477931" y="2823939"/>
            <a:ext cx="1216500" cy="250800"/>
          </a:xfrm>
          <a:prstGeom prst="rect">
            <a:avLst/>
          </a:prstGeom>
          <a:noFill/>
          <a:ln>
            <a:noFill/>
          </a:ln>
        </p:spPr>
        <p:txBody>
          <a:bodyPr spcFirstLastPara="1" wrap="square" lIns="34300" tIns="17150" rIns="34300" bIns="17150" anchor="ctr" anchorCtr="0">
            <a:noAutofit/>
          </a:bodyPr>
          <a:lstStyle/>
          <a:p>
            <a:pPr marL="0" marR="0" lvl="0" indent="0" algn="ctr" rtl="0">
              <a:lnSpc>
                <a:spcPct val="100000"/>
              </a:lnSpc>
              <a:spcBef>
                <a:spcPts val="200"/>
              </a:spcBef>
              <a:spcAft>
                <a:spcPts val="0"/>
              </a:spcAft>
              <a:buClr>
                <a:srgbClr val="000000"/>
              </a:buClr>
              <a:buSzPts val="800"/>
              <a:buFont typeface="Arial"/>
              <a:buNone/>
            </a:pPr>
            <a:r>
              <a:rPr lang="en" sz="800" b="1">
                <a:solidFill>
                  <a:srgbClr val="000000"/>
                </a:solidFill>
                <a:latin typeface="Lato"/>
                <a:ea typeface="Lato"/>
                <a:cs typeface="Lato"/>
                <a:sym typeface="Lato"/>
              </a:rPr>
              <a:t>Social Justice or MPH Faculty</a:t>
            </a:r>
            <a:endParaRPr sz="800" b="1" i="0" u="none" strike="noStrike" cap="none">
              <a:solidFill>
                <a:srgbClr val="000000"/>
              </a:solidFill>
              <a:latin typeface="Lato"/>
              <a:ea typeface="Lato"/>
              <a:cs typeface="Lato"/>
              <a:sym typeface="Lato"/>
            </a:endParaRPr>
          </a:p>
        </p:txBody>
      </p:sp>
      <p:cxnSp>
        <p:nvCxnSpPr>
          <p:cNvPr id="175" name="Google Shape;175;p20"/>
          <p:cNvCxnSpPr>
            <a:endCxn id="158" idx="7"/>
          </p:cNvCxnSpPr>
          <p:nvPr/>
        </p:nvCxnSpPr>
        <p:spPr>
          <a:xfrm>
            <a:off x="2223065" y="1446758"/>
            <a:ext cx="102000" cy="506700"/>
          </a:xfrm>
          <a:prstGeom prst="straightConnector1">
            <a:avLst/>
          </a:prstGeom>
          <a:noFill/>
          <a:ln w="38100" cap="flat" cmpd="sng">
            <a:solidFill>
              <a:srgbClr val="BFBFBF"/>
            </a:solidFill>
            <a:prstDash val="solid"/>
            <a:miter lim="800000"/>
            <a:headEnd type="none" w="sm" len="sm"/>
            <a:tailEnd type="none" w="sm" len="sm"/>
          </a:ln>
        </p:spPr>
      </p:cxnSp>
      <p:sp>
        <p:nvSpPr>
          <p:cNvPr id="176" name="Google Shape;176;p20"/>
          <p:cNvSpPr/>
          <p:nvPr/>
        </p:nvSpPr>
        <p:spPr>
          <a:xfrm>
            <a:off x="1960902" y="869295"/>
            <a:ext cx="1150200" cy="608100"/>
          </a:xfrm>
          <a:prstGeom prst="donut">
            <a:avLst>
              <a:gd name="adj" fmla="val 7452"/>
            </a:avLst>
          </a:prstGeom>
          <a:solidFill>
            <a:srgbClr val="9900FF"/>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2700"/>
              <a:buFont typeface="Arial"/>
              <a:buNone/>
            </a:pPr>
            <a:endParaRPr sz="2700" b="0" i="0" u="none" strike="noStrike" cap="none">
              <a:solidFill>
                <a:srgbClr val="000000"/>
              </a:solidFill>
              <a:latin typeface="Lato Light"/>
              <a:ea typeface="Lato Light"/>
              <a:cs typeface="Lato Light"/>
              <a:sym typeface="Lato Light"/>
            </a:endParaRPr>
          </a:p>
        </p:txBody>
      </p:sp>
      <p:sp>
        <p:nvSpPr>
          <p:cNvPr id="177" name="Google Shape;177;p20"/>
          <p:cNvSpPr txBox="1"/>
          <p:nvPr/>
        </p:nvSpPr>
        <p:spPr>
          <a:xfrm>
            <a:off x="2089856" y="1063922"/>
            <a:ext cx="911400" cy="250800"/>
          </a:xfrm>
          <a:prstGeom prst="rect">
            <a:avLst/>
          </a:prstGeom>
          <a:noFill/>
          <a:ln>
            <a:noFill/>
          </a:ln>
        </p:spPr>
        <p:txBody>
          <a:bodyPr spcFirstLastPara="1" wrap="square" lIns="34300" tIns="17150" rIns="34300" bIns="17150" anchor="ctr" anchorCtr="0">
            <a:noAutofit/>
          </a:bodyPr>
          <a:lstStyle/>
          <a:p>
            <a:pPr marL="0" marR="0" lvl="0" indent="0" algn="ctr" rtl="0">
              <a:lnSpc>
                <a:spcPct val="100000"/>
              </a:lnSpc>
              <a:spcBef>
                <a:spcPts val="200"/>
              </a:spcBef>
              <a:spcAft>
                <a:spcPts val="0"/>
              </a:spcAft>
              <a:buClr>
                <a:srgbClr val="000000"/>
              </a:buClr>
              <a:buSzPts val="800"/>
              <a:buFont typeface="Arial"/>
              <a:buNone/>
            </a:pPr>
            <a:r>
              <a:rPr lang="en" sz="800" b="1">
                <a:latin typeface="Lato"/>
                <a:ea typeface="Lato"/>
                <a:cs typeface="Lato"/>
                <a:sym typeface="Lato"/>
              </a:rPr>
              <a:t>Primary Care, FM, Peds faculty</a:t>
            </a:r>
            <a:endParaRPr sz="800" b="1" i="0" u="none" strike="noStrike" cap="none">
              <a:solidFill>
                <a:srgbClr val="000000"/>
              </a:solidFill>
              <a:latin typeface="Lato"/>
              <a:ea typeface="Lato"/>
              <a:cs typeface="Lato"/>
              <a:sym typeface="Lato"/>
            </a:endParaRPr>
          </a:p>
        </p:txBody>
      </p:sp>
      <p:cxnSp>
        <p:nvCxnSpPr>
          <p:cNvPr id="178" name="Google Shape;178;p20"/>
          <p:cNvCxnSpPr>
            <a:stCxn id="179" idx="3"/>
            <a:endCxn id="161" idx="7"/>
          </p:cNvCxnSpPr>
          <p:nvPr/>
        </p:nvCxnSpPr>
        <p:spPr>
          <a:xfrm flipH="1">
            <a:off x="7181394" y="1738299"/>
            <a:ext cx="547500" cy="343500"/>
          </a:xfrm>
          <a:prstGeom prst="straightConnector1">
            <a:avLst/>
          </a:prstGeom>
          <a:noFill/>
          <a:ln w="38100" cap="flat" cmpd="sng">
            <a:solidFill>
              <a:srgbClr val="BFBFBF"/>
            </a:solidFill>
            <a:prstDash val="solid"/>
            <a:miter lim="800000"/>
            <a:headEnd type="none" w="sm" len="sm"/>
            <a:tailEnd type="none" w="sm" len="sm"/>
          </a:ln>
        </p:spPr>
      </p:cxnSp>
      <p:sp>
        <p:nvSpPr>
          <p:cNvPr id="179" name="Google Shape;179;p20"/>
          <p:cNvSpPr/>
          <p:nvPr/>
        </p:nvSpPr>
        <p:spPr>
          <a:xfrm>
            <a:off x="7543537" y="1219254"/>
            <a:ext cx="1265700" cy="608100"/>
          </a:xfrm>
          <a:prstGeom prst="donut">
            <a:avLst>
              <a:gd name="adj" fmla="val 7452"/>
            </a:avLst>
          </a:prstGeom>
          <a:solidFill>
            <a:srgbClr val="FFD200"/>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2700"/>
              <a:buFont typeface="Arial"/>
              <a:buNone/>
            </a:pPr>
            <a:endParaRPr sz="2700" b="0" i="0" u="none" strike="noStrike" cap="none">
              <a:solidFill>
                <a:srgbClr val="000000"/>
              </a:solidFill>
              <a:latin typeface="Lato Light"/>
              <a:ea typeface="Lato Light"/>
              <a:cs typeface="Lato Light"/>
              <a:sym typeface="Lato Light"/>
            </a:endParaRPr>
          </a:p>
        </p:txBody>
      </p:sp>
      <p:sp>
        <p:nvSpPr>
          <p:cNvPr id="180" name="Google Shape;180;p20"/>
          <p:cNvSpPr txBox="1"/>
          <p:nvPr/>
        </p:nvSpPr>
        <p:spPr>
          <a:xfrm>
            <a:off x="7672244" y="1397967"/>
            <a:ext cx="1044600" cy="250800"/>
          </a:xfrm>
          <a:prstGeom prst="rect">
            <a:avLst/>
          </a:prstGeom>
          <a:noFill/>
          <a:ln>
            <a:noFill/>
          </a:ln>
        </p:spPr>
        <p:txBody>
          <a:bodyPr spcFirstLastPara="1" wrap="square" lIns="34300" tIns="17150" rIns="34300" bIns="17150" anchor="ctr" anchorCtr="0">
            <a:noAutofit/>
          </a:bodyPr>
          <a:lstStyle/>
          <a:p>
            <a:pPr marL="0" marR="0" lvl="0" indent="0" algn="ctr" rtl="0">
              <a:lnSpc>
                <a:spcPct val="100000"/>
              </a:lnSpc>
              <a:spcBef>
                <a:spcPts val="200"/>
              </a:spcBef>
              <a:spcAft>
                <a:spcPts val="0"/>
              </a:spcAft>
              <a:buClr>
                <a:srgbClr val="000000"/>
              </a:buClr>
              <a:buSzPts val="800"/>
              <a:buFont typeface="Arial"/>
              <a:buNone/>
            </a:pPr>
            <a:r>
              <a:rPr lang="en" sz="800" b="1">
                <a:latin typeface="Lato"/>
                <a:ea typeface="Lato"/>
                <a:cs typeface="Lato"/>
                <a:sym typeface="Lato"/>
              </a:rPr>
              <a:t>MD/MPH Students</a:t>
            </a:r>
            <a:endParaRPr sz="800" b="1" i="0" u="none" strike="noStrike" cap="none">
              <a:solidFill>
                <a:srgbClr val="000000"/>
              </a:solidFill>
              <a:latin typeface="Lato"/>
              <a:ea typeface="Lato"/>
              <a:cs typeface="Lato"/>
              <a:sym typeface="Lato"/>
            </a:endParaRPr>
          </a:p>
        </p:txBody>
      </p:sp>
      <p:cxnSp>
        <p:nvCxnSpPr>
          <p:cNvPr id="181" name="Google Shape;181;p20"/>
          <p:cNvCxnSpPr>
            <a:stCxn id="182" idx="3"/>
            <a:endCxn id="158" idx="6"/>
          </p:cNvCxnSpPr>
          <p:nvPr/>
        </p:nvCxnSpPr>
        <p:spPr>
          <a:xfrm flipH="1">
            <a:off x="2476024" y="1950901"/>
            <a:ext cx="336300" cy="318600"/>
          </a:xfrm>
          <a:prstGeom prst="straightConnector1">
            <a:avLst/>
          </a:prstGeom>
          <a:noFill/>
          <a:ln w="38100" cap="flat" cmpd="sng">
            <a:solidFill>
              <a:srgbClr val="BFBFBF"/>
            </a:solidFill>
            <a:prstDash val="solid"/>
            <a:miter lim="800000"/>
            <a:headEnd type="none" w="sm" len="sm"/>
            <a:tailEnd type="none" w="sm" len="sm"/>
          </a:ln>
        </p:spPr>
      </p:cxnSp>
      <p:sp>
        <p:nvSpPr>
          <p:cNvPr id="182" name="Google Shape;182;p20"/>
          <p:cNvSpPr/>
          <p:nvPr/>
        </p:nvSpPr>
        <p:spPr>
          <a:xfrm>
            <a:off x="2643881" y="1431856"/>
            <a:ext cx="1150200" cy="608100"/>
          </a:xfrm>
          <a:prstGeom prst="donut">
            <a:avLst>
              <a:gd name="adj" fmla="val 7452"/>
            </a:avLst>
          </a:prstGeom>
          <a:solidFill>
            <a:srgbClr val="93C47D"/>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2700"/>
              <a:buFont typeface="Arial"/>
              <a:buNone/>
            </a:pPr>
            <a:endParaRPr sz="2700" b="0" i="0" u="none" strike="noStrike" cap="none">
              <a:solidFill>
                <a:srgbClr val="000000"/>
              </a:solidFill>
              <a:latin typeface="Lato Light"/>
              <a:ea typeface="Lato Light"/>
              <a:cs typeface="Lato Light"/>
              <a:sym typeface="Lato Light"/>
            </a:endParaRPr>
          </a:p>
        </p:txBody>
      </p:sp>
      <p:sp>
        <p:nvSpPr>
          <p:cNvPr id="183" name="Google Shape;183;p20"/>
          <p:cNvSpPr txBox="1"/>
          <p:nvPr/>
        </p:nvSpPr>
        <p:spPr>
          <a:xfrm>
            <a:off x="2772439" y="1610591"/>
            <a:ext cx="911400" cy="250800"/>
          </a:xfrm>
          <a:prstGeom prst="rect">
            <a:avLst/>
          </a:prstGeom>
          <a:noFill/>
          <a:ln>
            <a:noFill/>
          </a:ln>
        </p:spPr>
        <p:txBody>
          <a:bodyPr spcFirstLastPara="1" wrap="square" lIns="34300" tIns="17150" rIns="34300" bIns="17150" anchor="ctr" anchorCtr="0">
            <a:noAutofit/>
          </a:bodyPr>
          <a:lstStyle/>
          <a:p>
            <a:pPr marL="0" marR="0" lvl="0" indent="0" algn="ctr" rtl="0">
              <a:lnSpc>
                <a:spcPct val="100000"/>
              </a:lnSpc>
              <a:spcBef>
                <a:spcPts val="200"/>
              </a:spcBef>
              <a:spcAft>
                <a:spcPts val="0"/>
              </a:spcAft>
              <a:buClr>
                <a:srgbClr val="000000"/>
              </a:buClr>
              <a:buSzPts val="800"/>
              <a:buFont typeface="Arial"/>
              <a:buNone/>
            </a:pPr>
            <a:r>
              <a:rPr lang="en" sz="800" b="1">
                <a:latin typeface="Lato"/>
                <a:ea typeface="Lato"/>
                <a:cs typeface="Lato"/>
                <a:sym typeface="Lato"/>
              </a:rPr>
              <a:t>COM Dean, other Department Chairs</a:t>
            </a:r>
            <a:endParaRPr sz="800" b="1" i="0" u="none" strike="noStrike" cap="none">
              <a:solidFill>
                <a:srgbClr val="000000"/>
              </a:solidFill>
              <a:latin typeface="Lato"/>
              <a:ea typeface="Lato"/>
              <a:cs typeface="Lato"/>
              <a:sym typeface="Lato"/>
            </a:endParaRPr>
          </a:p>
        </p:txBody>
      </p:sp>
      <p:cxnSp>
        <p:nvCxnSpPr>
          <p:cNvPr id="184" name="Google Shape;184;p20"/>
          <p:cNvCxnSpPr>
            <a:endCxn id="169" idx="1"/>
          </p:cNvCxnSpPr>
          <p:nvPr/>
        </p:nvCxnSpPr>
        <p:spPr>
          <a:xfrm rot="10800000" flipH="1">
            <a:off x="1215583" y="2335061"/>
            <a:ext cx="296100" cy="1183800"/>
          </a:xfrm>
          <a:prstGeom prst="straightConnector1">
            <a:avLst/>
          </a:prstGeom>
          <a:noFill/>
          <a:ln w="38100" cap="flat" cmpd="sng">
            <a:solidFill>
              <a:srgbClr val="BFBFBF"/>
            </a:solidFill>
            <a:prstDash val="solid"/>
            <a:miter lim="800000"/>
            <a:headEnd type="none" w="sm" len="sm"/>
            <a:tailEnd type="none" w="sm" len="sm"/>
          </a:ln>
        </p:spPr>
      </p:cxnSp>
      <p:sp>
        <p:nvSpPr>
          <p:cNvPr id="185" name="Google Shape;185;p20"/>
          <p:cNvSpPr/>
          <p:nvPr/>
        </p:nvSpPr>
        <p:spPr>
          <a:xfrm>
            <a:off x="76976" y="3426380"/>
            <a:ext cx="1374900" cy="608100"/>
          </a:xfrm>
          <a:prstGeom prst="donut">
            <a:avLst>
              <a:gd name="adj" fmla="val 7452"/>
            </a:avLst>
          </a:prstGeom>
          <a:solidFill>
            <a:srgbClr val="FF9900"/>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2700"/>
              <a:buFont typeface="Arial"/>
              <a:buNone/>
            </a:pPr>
            <a:endParaRPr sz="2700" b="0" i="0" u="none" strike="noStrike" cap="none">
              <a:solidFill>
                <a:srgbClr val="000000"/>
              </a:solidFill>
              <a:latin typeface="Lato Light"/>
              <a:ea typeface="Lato Light"/>
              <a:cs typeface="Lato Light"/>
              <a:sym typeface="Lato Light"/>
            </a:endParaRPr>
          </a:p>
        </p:txBody>
      </p:sp>
      <p:sp>
        <p:nvSpPr>
          <p:cNvPr id="186" name="Google Shape;186;p20"/>
          <p:cNvSpPr txBox="1"/>
          <p:nvPr/>
        </p:nvSpPr>
        <p:spPr>
          <a:xfrm>
            <a:off x="191586" y="3537186"/>
            <a:ext cx="1150200" cy="375600"/>
          </a:xfrm>
          <a:prstGeom prst="rect">
            <a:avLst/>
          </a:prstGeom>
          <a:noFill/>
          <a:ln>
            <a:noFill/>
          </a:ln>
        </p:spPr>
        <p:txBody>
          <a:bodyPr spcFirstLastPara="1" wrap="square" lIns="34300" tIns="17150" rIns="34300" bIns="17150" anchor="ctr" anchorCtr="0">
            <a:noAutofit/>
          </a:bodyPr>
          <a:lstStyle/>
          <a:p>
            <a:pPr marL="0" marR="0" lvl="0" indent="0" algn="ctr" rtl="0">
              <a:lnSpc>
                <a:spcPct val="100000"/>
              </a:lnSpc>
              <a:spcBef>
                <a:spcPts val="200"/>
              </a:spcBef>
              <a:spcAft>
                <a:spcPts val="0"/>
              </a:spcAft>
              <a:buClr>
                <a:srgbClr val="000000"/>
              </a:buClr>
              <a:buSzPts val="800"/>
              <a:buFont typeface="Arial"/>
              <a:buNone/>
            </a:pPr>
            <a:r>
              <a:rPr lang="en" sz="800" b="1">
                <a:latin typeface="Lato"/>
                <a:ea typeface="Lato"/>
                <a:cs typeface="Lato"/>
                <a:sym typeface="Lato"/>
              </a:rPr>
              <a:t>Marketing &amp; Communication Team</a:t>
            </a:r>
            <a:endParaRPr sz="800" b="1" i="0" u="none" strike="noStrike" cap="none">
              <a:solidFill>
                <a:srgbClr val="000000"/>
              </a:solidFill>
              <a:latin typeface="Lato"/>
              <a:ea typeface="Lato"/>
              <a:cs typeface="Lato"/>
              <a:sym typeface="Lato"/>
            </a:endParaRPr>
          </a:p>
        </p:txBody>
      </p:sp>
      <p:cxnSp>
        <p:nvCxnSpPr>
          <p:cNvPr id="187" name="Google Shape;187;p20"/>
          <p:cNvCxnSpPr>
            <a:stCxn id="188" idx="6"/>
            <a:endCxn id="169" idx="1"/>
          </p:cNvCxnSpPr>
          <p:nvPr/>
        </p:nvCxnSpPr>
        <p:spPr>
          <a:xfrm rot="10800000" flipH="1">
            <a:off x="1044614" y="2335117"/>
            <a:ext cx="467100" cy="619500"/>
          </a:xfrm>
          <a:prstGeom prst="straightConnector1">
            <a:avLst/>
          </a:prstGeom>
          <a:noFill/>
          <a:ln w="38100" cap="flat" cmpd="sng">
            <a:solidFill>
              <a:srgbClr val="BFBFBF"/>
            </a:solidFill>
            <a:prstDash val="solid"/>
            <a:miter lim="800000"/>
            <a:headEnd type="none" w="sm" len="sm"/>
            <a:tailEnd type="none" w="sm" len="sm"/>
          </a:ln>
        </p:spPr>
      </p:cxnSp>
      <p:sp>
        <p:nvSpPr>
          <p:cNvPr id="188" name="Google Shape;188;p20"/>
          <p:cNvSpPr/>
          <p:nvPr/>
        </p:nvSpPr>
        <p:spPr>
          <a:xfrm>
            <a:off x="14" y="2650567"/>
            <a:ext cx="1044600" cy="608100"/>
          </a:xfrm>
          <a:prstGeom prst="donut">
            <a:avLst>
              <a:gd name="adj" fmla="val 7452"/>
            </a:avLst>
          </a:prstGeom>
          <a:solidFill>
            <a:srgbClr val="FF9900"/>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2700"/>
              <a:buFont typeface="Arial"/>
              <a:buNone/>
            </a:pPr>
            <a:endParaRPr sz="2700" b="0" i="0" u="none" strike="noStrike" cap="none">
              <a:solidFill>
                <a:srgbClr val="000000"/>
              </a:solidFill>
              <a:latin typeface="Lato Light"/>
              <a:ea typeface="Lato Light"/>
              <a:cs typeface="Lato Light"/>
              <a:sym typeface="Lato Light"/>
            </a:endParaRPr>
          </a:p>
        </p:txBody>
      </p:sp>
      <p:sp>
        <p:nvSpPr>
          <p:cNvPr id="189" name="Google Shape;189;p20"/>
          <p:cNvSpPr txBox="1"/>
          <p:nvPr/>
        </p:nvSpPr>
        <p:spPr>
          <a:xfrm>
            <a:off x="96737" y="2796455"/>
            <a:ext cx="869100" cy="250800"/>
          </a:xfrm>
          <a:prstGeom prst="rect">
            <a:avLst/>
          </a:prstGeom>
          <a:noFill/>
          <a:ln>
            <a:noFill/>
          </a:ln>
        </p:spPr>
        <p:txBody>
          <a:bodyPr spcFirstLastPara="1" wrap="square" lIns="34300" tIns="17150" rIns="34300" bIns="17150" anchor="ctr" anchorCtr="0">
            <a:noAutofit/>
          </a:bodyPr>
          <a:lstStyle/>
          <a:p>
            <a:pPr marL="0" marR="0" lvl="0" indent="0" algn="ctr" rtl="0">
              <a:lnSpc>
                <a:spcPct val="100000"/>
              </a:lnSpc>
              <a:spcBef>
                <a:spcPts val="200"/>
              </a:spcBef>
              <a:spcAft>
                <a:spcPts val="0"/>
              </a:spcAft>
              <a:buClr>
                <a:srgbClr val="000000"/>
              </a:buClr>
              <a:buSzPts val="800"/>
              <a:buFont typeface="Arial"/>
              <a:buNone/>
            </a:pPr>
            <a:r>
              <a:rPr lang="en" sz="800" b="1">
                <a:latin typeface="Lato"/>
                <a:ea typeface="Lato"/>
                <a:cs typeface="Lato"/>
                <a:sym typeface="Lato"/>
              </a:rPr>
              <a:t>Gov’t Relations</a:t>
            </a:r>
            <a:endParaRPr sz="800" b="1">
              <a:latin typeface="Lato"/>
              <a:ea typeface="Lato"/>
              <a:cs typeface="Lato"/>
              <a:sym typeface="Lato"/>
            </a:endParaRPr>
          </a:p>
          <a:p>
            <a:pPr marL="0" marR="0" lvl="0" indent="0" algn="ctr" rtl="0">
              <a:lnSpc>
                <a:spcPct val="100000"/>
              </a:lnSpc>
              <a:spcBef>
                <a:spcPts val="200"/>
              </a:spcBef>
              <a:spcAft>
                <a:spcPts val="0"/>
              </a:spcAft>
              <a:buClr>
                <a:srgbClr val="000000"/>
              </a:buClr>
              <a:buSzPts val="800"/>
              <a:buFont typeface="Arial"/>
              <a:buNone/>
            </a:pPr>
            <a:r>
              <a:rPr lang="en" sz="800" b="1">
                <a:latin typeface="Lato"/>
                <a:ea typeface="Lato"/>
                <a:cs typeface="Lato"/>
                <a:sym typeface="Lato"/>
              </a:rPr>
              <a:t>Team</a:t>
            </a:r>
            <a:endParaRPr sz="800" b="1">
              <a:latin typeface="Lato"/>
              <a:ea typeface="Lato"/>
              <a:cs typeface="Lato"/>
              <a:sym typeface="Lato"/>
            </a:endParaRPr>
          </a:p>
        </p:txBody>
      </p:sp>
      <p:cxnSp>
        <p:nvCxnSpPr>
          <p:cNvPr id="190" name="Google Shape;190;p20"/>
          <p:cNvCxnSpPr>
            <a:stCxn id="191" idx="0"/>
            <a:endCxn id="161" idx="3"/>
          </p:cNvCxnSpPr>
          <p:nvPr/>
        </p:nvCxnSpPr>
        <p:spPr>
          <a:xfrm rot="10800000" flipH="1">
            <a:off x="5885058" y="2713922"/>
            <a:ext cx="568200" cy="429300"/>
          </a:xfrm>
          <a:prstGeom prst="straightConnector1">
            <a:avLst/>
          </a:prstGeom>
          <a:noFill/>
          <a:ln w="38100" cap="flat" cmpd="sng">
            <a:solidFill>
              <a:srgbClr val="BFBFBF"/>
            </a:solidFill>
            <a:prstDash val="solid"/>
            <a:miter lim="800000"/>
            <a:headEnd type="none" w="sm" len="sm"/>
            <a:tailEnd type="none" w="sm" len="sm"/>
          </a:ln>
        </p:spPr>
      </p:cxnSp>
      <p:sp>
        <p:nvSpPr>
          <p:cNvPr id="191" name="Google Shape;191;p20"/>
          <p:cNvSpPr/>
          <p:nvPr/>
        </p:nvSpPr>
        <p:spPr>
          <a:xfrm>
            <a:off x="5197608" y="3143222"/>
            <a:ext cx="1374900" cy="608100"/>
          </a:xfrm>
          <a:prstGeom prst="donut">
            <a:avLst>
              <a:gd name="adj" fmla="val 7452"/>
            </a:avLst>
          </a:prstGeom>
          <a:solidFill>
            <a:srgbClr val="F1C232"/>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2700"/>
              <a:buFont typeface="Arial"/>
              <a:buNone/>
            </a:pPr>
            <a:endParaRPr sz="2700" b="0" i="0" u="none" strike="noStrike" cap="none">
              <a:solidFill>
                <a:srgbClr val="000000"/>
              </a:solidFill>
              <a:latin typeface="Lato Light"/>
              <a:ea typeface="Lato Light"/>
              <a:cs typeface="Lato Light"/>
              <a:sym typeface="Lato Light"/>
            </a:endParaRPr>
          </a:p>
        </p:txBody>
      </p:sp>
      <p:sp>
        <p:nvSpPr>
          <p:cNvPr id="192" name="Google Shape;192;p20"/>
          <p:cNvSpPr txBox="1"/>
          <p:nvPr/>
        </p:nvSpPr>
        <p:spPr>
          <a:xfrm>
            <a:off x="5261199" y="3388106"/>
            <a:ext cx="1216500" cy="250800"/>
          </a:xfrm>
          <a:prstGeom prst="rect">
            <a:avLst/>
          </a:prstGeom>
          <a:noFill/>
          <a:ln>
            <a:noFill/>
          </a:ln>
        </p:spPr>
        <p:txBody>
          <a:bodyPr spcFirstLastPara="1" wrap="square" lIns="34300" tIns="17150" rIns="34300" bIns="17150" anchor="ctr" anchorCtr="0">
            <a:noAutofit/>
          </a:bodyPr>
          <a:lstStyle/>
          <a:p>
            <a:pPr marL="0" marR="0" lvl="0" indent="0" algn="ctr" rtl="0">
              <a:lnSpc>
                <a:spcPct val="100000"/>
              </a:lnSpc>
              <a:spcBef>
                <a:spcPts val="200"/>
              </a:spcBef>
              <a:spcAft>
                <a:spcPts val="0"/>
              </a:spcAft>
              <a:buClr>
                <a:srgbClr val="000000"/>
              </a:buClr>
              <a:buSzPts val="800"/>
              <a:buFont typeface="Arial"/>
              <a:buNone/>
            </a:pPr>
            <a:r>
              <a:rPr lang="en" sz="700" b="1">
                <a:latin typeface="Lato"/>
                <a:ea typeface="Lato"/>
                <a:cs typeface="Lato"/>
                <a:sym typeface="Lato"/>
              </a:rPr>
              <a:t>Other Health Professional Students</a:t>
            </a:r>
            <a:endParaRPr sz="800" b="1" i="0" u="none" strike="noStrike" cap="none">
              <a:solidFill>
                <a:srgbClr val="000000"/>
              </a:solidFill>
              <a:latin typeface="Lato"/>
              <a:ea typeface="Lato"/>
              <a:cs typeface="Lato"/>
              <a:sym typeface="Lato"/>
            </a:endParaRPr>
          </a:p>
        </p:txBody>
      </p:sp>
      <p:cxnSp>
        <p:nvCxnSpPr>
          <p:cNvPr id="193" name="Google Shape;193;p20"/>
          <p:cNvCxnSpPr>
            <a:stCxn id="194" idx="2"/>
            <a:endCxn id="161" idx="6"/>
          </p:cNvCxnSpPr>
          <p:nvPr/>
        </p:nvCxnSpPr>
        <p:spPr>
          <a:xfrm rot="10800000">
            <a:off x="7332349" y="2397846"/>
            <a:ext cx="353100" cy="279300"/>
          </a:xfrm>
          <a:prstGeom prst="straightConnector1">
            <a:avLst/>
          </a:prstGeom>
          <a:noFill/>
          <a:ln w="38100" cap="flat" cmpd="sng">
            <a:solidFill>
              <a:srgbClr val="BFBFBF"/>
            </a:solidFill>
            <a:prstDash val="solid"/>
            <a:miter lim="800000"/>
            <a:headEnd type="none" w="sm" len="sm"/>
            <a:tailEnd type="none" w="sm" len="sm"/>
          </a:ln>
        </p:spPr>
      </p:cxnSp>
      <p:sp>
        <p:nvSpPr>
          <p:cNvPr id="194" name="Google Shape;194;p20"/>
          <p:cNvSpPr/>
          <p:nvPr/>
        </p:nvSpPr>
        <p:spPr>
          <a:xfrm>
            <a:off x="7685449" y="2373096"/>
            <a:ext cx="1216500" cy="608100"/>
          </a:xfrm>
          <a:prstGeom prst="donut">
            <a:avLst>
              <a:gd name="adj" fmla="val 7452"/>
            </a:avLst>
          </a:prstGeom>
          <a:solidFill>
            <a:srgbClr val="F1C232"/>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2700"/>
              <a:buFont typeface="Arial"/>
              <a:buNone/>
            </a:pPr>
            <a:endParaRPr sz="2700" b="0" i="0" u="none" strike="noStrike" cap="none">
              <a:solidFill>
                <a:srgbClr val="000000"/>
              </a:solidFill>
              <a:latin typeface="Lato Light"/>
              <a:ea typeface="Lato Light"/>
              <a:cs typeface="Lato Light"/>
              <a:sym typeface="Lato Light"/>
            </a:endParaRPr>
          </a:p>
        </p:txBody>
      </p:sp>
      <p:sp>
        <p:nvSpPr>
          <p:cNvPr id="195" name="Google Shape;195;p20"/>
          <p:cNvSpPr txBox="1"/>
          <p:nvPr/>
        </p:nvSpPr>
        <p:spPr>
          <a:xfrm>
            <a:off x="7842483" y="2551810"/>
            <a:ext cx="949200" cy="250800"/>
          </a:xfrm>
          <a:prstGeom prst="rect">
            <a:avLst/>
          </a:prstGeom>
          <a:noFill/>
          <a:ln>
            <a:noFill/>
          </a:ln>
        </p:spPr>
        <p:txBody>
          <a:bodyPr spcFirstLastPara="1" wrap="square" lIns="34300" tIns="17150" rIns="34300" bIns="17150" anchor="ctr" anchorCtr="0">
            <a:noAutofit/>
          </a:bodyPr>
          <a:lstStyle/>
          <a:p>
            <a:pPr marL="0" marR="0" lvl="0" indent="0" algn="ctr" rtl="0">
              <a:lnSpc>
                <a:spcPct val="100000"/>
              </a:lnSpc>
              <a:spcBef>
                <a:spcPts val="200"/>
              </a:spcBef>
              <a:spcAft>
                <a:spcPts val="0"/>
              </a:spcAft>
              <a:buClr>
                <a:srgbClr val="000000"/>
              </a:buClr>
              <a:buSzPts val="800"/>
              <a:buFont typeface="Arial"/>
              <a:buNone/>
            </a:pPr>
            <a:r>
              <a:rPr lang="en" sz="800" b="1">
                <a:latin typeface="Lato"/>
                <a:ea typeface="Lato"/>
                <a:cs typeface="Lato"/>
                <a:sym typeface="Lato"/>
              </a:rPr>
              <a:t>Student Gov’t</a:t>
            </a:r>
            <a:endParaRPr sz="800" b="1" i="0" u="none" strike="noStrike" cap="none">
              <a:solidFill>
                <a:srgbClr val="000000"/>
              </a:solidFill>
              <a:latin typeface="Lato"/>
              <a:ea typeface="Lato"/>
              <a:cs typeface="Lato"/>
              <a:sym typeface="Lato"/>
            </a:endParaRPr>
          </a:p>
        </p:txBody>
      </p:sp>
      <p:cxnSp>
        <p:nvCxnSpPr>
          <p:cNvPr id="196" name="Google Shape;196;p20"/>
          <p:cNvCxnSpPr>
            <a:stCxn id="197" idx="4"/>
            <a:endCxn id="161" idx="0"/>
          </p:cNvCxnSpPr>
          <p:nvPr/>
        </p:nvCxnSpPr>
        <p:spPr>
          <a:xfrm>
            <a:off x="6615350" y="1677427"/>
            <a:ext cx="201900" cy="273600"/>
          </a:xfrm>
          <a:prstGeom prst="straightConnector1">
            <a:avLst/>
          </a:prstGeom>
          <a:noFill/>
          <a:ln w="38100" cap="flat" cmpd="sng">
            <a:solidFill>
              <a:srgbClr val="BFBFBF"/>
            </a:solidFill>
            <a:prstDash val="solid"/>
            <a:miter lim="800000"/>
            <a:headEnd type="none" w="sm" len="sm"/>
            <a:tailEnd type="none" w="sm" len="sm"/>
          </a:ln>
        </p:spPr>
      </p:cxnSp>
      <p:sp>
        <p:nvSpPr>
          <p:cNvPr id="197" name="Google Shape;197;p20"/>
          <p:cNvSpPr/>
          <p:nvPr/>
        </p:nvSpPr>
        <p:spPr>
          <a:xfrm>
            <a:off x="6040250" y="1069327"/>
            <a:ext cx="1150200" cy="608100"/>
          </a:xfrm>
          <a:prstGeom prst="donut">
            <a:avLst>
              <a:gd name="adj" fmla="val 7452"/>
            </a:avLst>
          </a:prstGeom>
          <a:solidFill>
            <a:srgbClr val="FFD200"/>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2700"/>
              <a:buFont typeface="Arial"/>
              <a:buNone/>
            </a:pPr>
            <a:endParaRPr sz="2700" b="0" i="0" u="none" strike="noStrike" cap="none">
              <a:solidFill>
                <a:srgbClr val="000000"/>
              </a:solidFill>
              <a:latin typeface="Lato Light"/>
              <a:ea typeface="Lato Light"/>
              <a:cs typeface="Lato Light"/>
              <a:sym typeface="Lato Light"/>
            </a:endParaRPr>
          </a:p>
        </p:txBody>
      </p:sp>
      <p:sp>
        <p:nvSpPr>
          <p:cNvPr id="198" name="Google Shape;198;p20"/>
          <p:cNvSpPr txBox="1"/>
          <p:nvPr/>
        </p:nvSpPr>
        <p:spPr>
          <a:xfrm>
            <a:off x="6117347" y="1248041"/>
            <a:ext cx="1044600" cy="250800"/>
          </a:xfrm>
          <a:prstGeom prst="rect">
            <a:avLst/>
          </a:prstGeom>
          <a:noFill/>
          <a:ln>
            <a:noFill/>
          </a:ln>
        </p:spPr>
        <p:txBody>
          <a:bodyPr spcFirstLastPara="1" wrap="square" lIns="34300" tIns="17150" rIns="34300" bIns="17150" anchor="ctr" anchorCtr="0">
            <a:noAutofit/>
          </a:bodyPr>
          <a:lstStyle/>
          <a:p>
            <a:pPr marL="0" marR="0" lvl="0" indent="0" algn="ctr" rtl="0">
              <a:lnSpc>
                <a:spcPct val="100000"/>
              </a:lnSpc>
              <a:spcBef>
                <a:spcPts val="200"/>
              </a:spcBef>
              <a:spcAft>
                <a:spcPts val="0"/>
              </a:spcAft>
              <a:buClr>
                <a:srgbClr val="000000"/>
              </a:buClr>
              <a:buSzPts val="800"/>
              <a:buFont typeface="Arial"/>
              <a:buNone/>
            </a:pPr>
            <a:r>
              <a:rPr lang="en" sz="800" b="1">
                <a:latin typeface="Lato"/>
                <a:ea typeface="Lato"/>
                <a:cs typeface="Lato"/>
                <a:sym typeface="Lato"/>
              </a:rPr>
              <a:t>Social Justice Groups</a:t>
            </a:r>
            <a:endParaRPr sz="800" b="1" i="0" u="none" strike="noStrike" cap="none">
              <a:solidFill>
                <a:srgbClr val="000000"/>
              </a:solidFill>
              <a:latin typeface="Lato"/>
              <a:ea typeface="Lato"/>
              <a:cs typeface="Lato"/>
              <a:sym typeface="Lato"/>
            </a:endParaRPr>
          </a:p>
        </p:txBody>
      </p:sp>
      <p:cxnSp>
        <p:nvCxnSpPr>
          <p:cNvPr id="199" name="Google Shape;199;p20"/>
          <p:cNvCxnSpPr>
            <a:stCxn id="200" idx="5"/>
            <a:endCxn id="161" idx="1"/>
          </p:cNvCxnSpPr>
          <p:nvPr/>
        </p:nvCxnSpPr>
        <p:spPr>
          <a:xfrm>
            <a:off x="5669685" y="1613534"/>
            <a:ext cx="783600" cy="468300"/>
          </a:xfrm>
          <a:prstGeom prst="straightConnector1">
            <a:avLst/>
          </a:prstGeom>
          <a:noFill/>
          <a:ln w="38100" cap="flat" cmpd="sng">
            <a:solidFill>
              <a:srgbClr val="BFBFBF"/>
            </a:solidFill>
            <a:prstDash val="solid"/>
            <a:miter lim="800000"/>
            <a:headEnd type="none" w="sm" len="sm"/>
            <a:tailEnd type="none" w="sm" len="sm"/>
          </a:ln>
        </p:spPr>
      </p:cxnSp>
      <p:sp>
        <p:nvSpPr>
          <p:cNvPr id="200" name="Google Shape;200;p20"/>
          <p:cNvSpPr/>
          <p:nvPr/>
        </p:nvSpPr>
        <p:spPr>
          <a:xfrm>
            <a:off x="4687928" y="1094489"/>
            <a:ext cx="1150200" cy="608100"/>
          </a:xfrm>
          <a:prstGeom prst="donut">
            <a:avLst>
              <a:gd name="adj" fmla="val 7452"/>
            </a:avLst>
          </a:prstGeom>
          <a:solidFill>
            <a:srgbClr val="FFD200"/>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2700"/>
              <a:buFont typeface="Arial"/>
              <a:buNone/>
            </a:pPr>
            <a:endParaRPr sz="2700" b="0" i="0" u="none" strike="noStrike" cap="none">
              <a:solidFill>
                <a:srgbClr val="000000"/>
              </a:solidFill>
              <a:latin typeface="Lato Light"/>
              <a:ea typeface="Lato Light"/>
              <a:cs typeface="Lato Light"/>
              <a:sym typeface="Lato Light"/>
            </a:endParaRPr>
          </a:p>
        </p:txBody>
      </p:sp>
      <p:sp>
        <p:nvSpPr>
          <p:cNvPr id="201" name="Google Shape;201;p20"/>
          <p:cNvSpPr txBox="1"/>
          <p:nvPr/>
        </p:nvSpPr>
        <p:spPr>
          <a:xfrm>
            <a:off x="4762626" y="1293652"/>
            <a:ext cx="1044600" cy="250800"/>
          </a:xfrm>
          <a:prstGeom prst="rect">
            <a:avLst/>
          </a:prstGeom>
          <a:noFill/>
          <a:ln>
            <a:noFill/>
          </a:ln>
        </p:spPr>
        <p:txBody>
          <a:bodyPr spcFirstLastPara="1" wrap="square" lIns="34300" tIns="17150" rIns="34300" bIns="17150" anchor="ctr" anchorCtr="0">
            <a:noAutofit/>
          </a:bodyPr>
          <a:lstStyle/>
          <a:p>
            <a:pPr marL="0" marR="0" lvl="0" indent="0" algn="l" rtl="0">
              <a:lnSpc>
                <a:spcPct val="100000"/>
              </a:lnSpc>
              <a:spcBef>
                <a:spcPts val="200"/>
              </a:spcBef>
              <a:spcAft>
                <a:spcPts val="0"/>
              </a:spcAft>
              <a:buClr>
                <a:srgbClr val="000000"/>
              </a:buClr>
              <a:buSzPts val="800"/>
              <a:buFont typeface="Arial"/>
              <a:buNone/>
            </a:pPr>
            <a:r>
              <a:rPr lang="en" sz="800" b="1">
                <a:latin typeface="Lato"/>
                <a:ea typeface="Lato"/>
                <a:cs typeface="Lato"/>
                <a:sym typeface="Lato"/>
              </a:rPr>
              <a:t>AMA/ State Med Soc.</a:t>
            </a:r>
            <a:endParaRPr sz="800" b="1" i="0" u="none" strike="noStrike" cap="none">
              <a:solidFill>
                <a:srgbClr val="000000"/>
              </a:solidFill>
              <a:latin typeface="Lato"/>
              <a:ea typeface="Lato"/>
              <a:cs typeface="Lato"/>
              <a:sym typeface="Lato"/>
            </a:endParaRPr>
          </a:p>
        </p:txBody>
      </p:sp>
      <p:cxnSp>
        <p:nvCxnSpPr>
          <p:cNvPr id="202" name="Google Shape;202;p20"/>
          <p:cNvCxnSpPr>
            <a:stCxn id="203" idx="0"/>
            <a:endCxn id="161" idx="4"/>
          </p:cNvCxnSpPr>
          <p:nvPr/>
        </p:nvCxnSpPr>
        <p:spPr>
          <a:xfrm rot="10800000" flipH="1">
            <a:off x="6517903" y="2845031"/>
            <a:ext cx="299400" cy="906300"/>
          </a:xfrm>
          <a:prstGeom prst="straightConnector1">
            <a:avLst/>
          </a:prstGeom>
          <a:noFill/>
          <a:ln w="38100" cap="flat" cmpd="sng">
            <a:solidFill>
              <a:srgbClr val="BFBFBF"/>
            </a:solidFill>
            <a:prstDash val="solid"/>
            <a:miter lim="800000"/>
            <a:headEnd type="none" w="sm" len="sm"/>
            <a:tailEnd type="none" w="sm" len="sm"/>
          </a:ln>
        </p:spPr>
      </p:cxnSp>
      <p:sp>
        <p:nvSpPr>
          <p:cNvPr id="203" name="Google Shape;203;p20"/>
          <p:cNvSpPr/>
          <p:nvPr/>
        </p:nvSpPr>
        <p:spPr>
          <a:xfrm>
            <a:off x="5885053" y="3751331"/>
            <a:ext cx="1265700" cy="608100"/>
          </a:xfrm>
          <a:prstGeom prst="donut">
            <a:avLst>
              <a:gd name="adj" fmla="val 7452"/>
            </a:avLst>
          </a:prstGeom>
          <a:solidFill>
            <a:srgbClr val="F1C232"/>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2700"/>
              <a:buFont typeface="Arial"/>
              <a:buNone/>
            </a:pPr>
            <a:endParaRPr sz="2700" b="0" i="0" u="none" strike="noStrike" cap="none">
              <a:solidFill>
                <a:srgbClr val="000000"/>
              </a:solidFill>
              <a:latin typeface="Lato Light"/>
              <a:ea typeface="Lato Light"/>
              <a:cs typeface="Lato Light"/>
              <a:sym typeface="Lato Light"/>
            </a:endParaRPr>
          </a:p>
        </p:txBody>
      </p:sp>
      <p:sp>
        <p:nvSpPr>
          <p:cNvPr id="204" name="Google Shape;204;p20"/>
          <p:cNvSpPr txBox="1"/>
          <p:nvPr/>
        </p:nvSpPr>
        <p:spPr>
          <a:xfrm>
            <a:off x="6015038" y="3979100"/>
            <a:ext cx="1044600" cy="288600"/>
          </a:xfrm>
          <a:prstGeom prst="rect">
            <a:avLst/>
          </a:prstGeom>
          <a:noFill/>
          <a:ln>
            <a:noFill/>
          </a:ln>
        </p:spPr>
        <p:txBody>
          <a:bodyPr spcFirstLastPara="1" wrap="square" lIns="34300" tIns="17150" rIns="34300" bIns="17150" anchor="ctr" anchorCtr="0">
            <a:noAutofit/>
          </a:bodyPr>
          <a:lstStyle/>
          <a:p>
            <a:pPr marL="0" marR="0" lvl="0" indent="0" algn="ctr" rtl="0">
              <a:lnSpc>
                <a:spcPct val="100000"/>
              </a:lnSpc>
              <a:spcBef>
                <a:spcPts val="200"/>
              </a:spcBef>
              <a:spcAft>
                <a:spcPts val="0"/>
              </a:spcAft>
              <a:buClr>
                <a:srgbClr val="000000"/>
              </a:buClr>
              <a:buSzPts val="800"/>
              <a:buFont typeface="Arial"/>
              <a:buNone/>
            </a:pPr>
            <a:r>
              <a:rPr lang="en" sz="800" b="1">
                <a:latin typeface="Lato"/>
                <a:ea typeface="Lato"/>
                <a:cs typeface="Lato"/>
                <a:sym typeface="Lato"/>
              </a:rPr>
              <a:t>Graduate Student Unions</a:t>
            </a:r>
            <a:endParaRPr sz="800" b="1" i="0" u="none" strike="noStrike" cap="none">
              <a:solidFill>
                <a:srgbClr val="000000"/>
              </a:solidFill>
              <a:latin typeface="Lato"/>
              <a:ea typeface="Lato"/>
              <a:cs typeface="Lato"/>
              <a:sym typeface="Lato"/>
            </a:endParaRPr>
          </a:p>
        </p:txBody>
      </p:sp>
      <p:sp>
        <p:nvSpPr>
          <p:cNvPr id="205" name="Google Shape;205;p20"/>
          <p:cNvSpPr/>
          <p:nvPr/>
        </p:nvSpPr>
        <p:spPr>
          <a:xfrm>
            <a:off x="14" y="930125"/>
            <a:ext cx="1044600" cy="608100"/>
          </a:xfrm>
          <a:prstGeom prst="donut">
            <a:avLst>
              <a:gd name="adj" fmla="val 7452"/>
            </a:avLst>
          </a:prstGeom>
          <a:solidFill>
            <a:srgbClr val="93C47D"/>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2700"/>
              <a:buFont typeface="Arial"/>
              <a:buNone/>
            </a:pPr>
            <a:endParaRPr sz="2700" b="0" i="0" u="none" strike="noStrike" cap="none">
              <a:solidFill>
                <a:srgbClr val="000000"/>
              </a:solidFill>
              <a:latin typeface="Lato Light"/>
              <a:ea typeface="Lato Light"/>
              <a:cs typeface="Lato Light"/>
              <a:sym typeface="Lato Light"/>
            </a:endParaRPr>
          </a:p>
        </p:txBody>
      </p:sp>
      <p:cxnSp>
        <p:nvCxnSpPr>
          <p:cNvPr id="206" name="Google Shape;206;p20"/>
          <p:cNvCxnSpPr>
            <a:stCxn id="205" idx="6"/>
            <a:endCxn id="158" idx="1"/>
          </p:cNvCxnSpPr>
          <p:nvPr/>
        </p:nvCxnSpPr>
        <p:spPr>
          <a:xfrm>
            <a:off x="1044614" y="1234175"/>
            <a:ext cx="552300" cy="719400"/>
          </a:xfrm>
          <a:prstGeom prst="straightConnector1">
            <a:avLst/>
          </a:prstGeom>
          <a:noFill/>
          <a:ln w="38100" cap="flat" cmpd="sng">
            <a:solidFill>
              <a:srgbClr val="BFBFBF"/>
            </a:solidFill>
            <a:prstDash val="solid"/>
            <a:miter lim="800000"/>
            <a:headEnd type="none" w="sm" len="sm"/>
            <a:tailEnd type="none" w="sm" len="sm"/>
          </a:ln>
        </p:spPr>
      </p:cxnSp>
      <p:sp>
        <p:nvSpPr>
          <p:cNvPr id="207" name="Google Shape;207;p20"/>
          <p:cNvSpPr txBox="1"/>
          <p:nvPr/>
        </p:nvSpPr>
        <p:spPr>
          <a:xfrm>
            <a:off x="-4750" y="1114223"/>
            <a:ext cx="1044600" cy="250800"/>
          </a:xfrm>
          <a:prstGeom prst="rect">
            <a:avLst/>
          </a:prstGeom>
          <a:noFill/>
          <a:ln>
            <a:noFill/>
          </a:ln>
        </p:spPr>
        <p:txBody>
          <a:bodyPr spcFirstLastPara="1" wrap="square" lIns="34300" tIns="17150" rIns="34300" bIns="17150" anchor="ctr" anchorCtr="0">
            <a:noAutofit/>
          </a:bodyPr>
          <a:lstStyle/>
          <a:p>
            <a:pPr marL="0" marR="0" lvl="0" indent="0" algn="ctr" rtl="0">
              <a:lnSpc>
                <a:spcPct val="100000"/>
              </a:lnSpc>
              <a:spcBef>
                <a:spcPts val="200"/>
              </a:spcBef>
              <a:spcAft>
                <a:spcPts val="0"/>
              </a:spcAft>
              <a:buClr>
                <a:srgbClr val="000000"/>
              </a:buClr>
              <a:buSzPts val="800"/>
              <a:buFont typeface="Arial"/>
              <a:buNone/>
            </a:pPr>
            <a:r>
              <a:rPr lang="en" sz="800" b="1">
                <a:latin typeface="Lato"/>
                <a:ea typeface="Lato"/>
                <a:cs typeface="Lato"/>
                <a:sym typeface="Lato"/>
              </a:rPr>
              <a:t>Faculty  Unions</a:t>
            </a:r>
            <a:endParaRPr sz="800" b="1" i="0" u="none" strike="noStrike" cap="none">
              <a:solidFill>
                <a:srgbClr val="000000"/>
              </a:solidFill>
              <a:latin typeface="Lato"/>
              <a:ea typeface="Lato"/>
              <a:cs typeface="Lato"/>
              <a:sym typeface="Lato"/>
            </a:endParaRPr>
          </a:p>
        </p:txBody>
      </p:sp>
      <p:sp>
        <p:nvSpPr>
          <p:cNvPr id="208" name="Google Shape;208;p20"/>
          <p:cNvSpPr txBox="1"/>
          <p:nvPr/>
        </p:nvSpPr>
        <p:spPr>
          <a:xfrm>
            <a:off x="1303384" y="3822906"/>
            <a:ext cx="3062700" cy="677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b="1">
                <a:solidFill>
                  <a:srgbClr val="9900FF"/>
                </a:solidFill>
              </a:rPr>
              <a:t>Potential Faculty Advisor**</a:t>
            </a:r>
            <a:endParaRPr sz="1600" b="1">
              <a:solidFill>
                <a:srgbClr val="9900FF"/>
              </a:solidFill>
            </a:endParaRPr>
          </a:p>
          <a:p>
            <a:pPr marL="0" lvl="0" indent="0" algn="l" rtl="0">
              <a:spcBef>
                <a:spcPts val="0"/>
              </a:spcBef>
              <a:spcAft>
                <a:spcPts val="0"/>
              </a:spcAft>
              <a:buNone/>
            </a:pPr>
            <a:r>
              <a:rPr lang="en" sz="1600" b="1">
                <a:solidFill>
                  <a:srgbClr val="FF9900"/>
                </a:solidFill>
              </a:rPr>
              <a:t>Supportive Departments**</a:t>
            </a:r>
            <a:endParaRPr sz="1600" b="1">
              <a:solidFill>
                <a:srgbClr val="FF9900"/>
              </a:solidFill>
            </a:endParaRPr>
          </a:p>
        </p:txBody>
      </p:sp>
      <p:sp>
        <p:nvSpPr>
          <p:cNvPr id="209" name="Google Shape;209;p20"/>
          <p:cNvSpPr/>
          <p:nvPr/>
        </p:nvSpPr>
        <p:spPr>
          <a:xfrm>
            <a:off x="14" y="1856517"/>
            <a:ext cx="1044600" cy="608100"/>
          </a:xfrm>
          <a:prstGeom prst="donut">
            <a:avLst>
              <a:gd name="adj" fmla="val 7452"/>
            </a:avLst>
          </a:prstGeom>
          <a:solidFill>
            <a:srgbClr val="FF9900"/>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2700"/>
              <a:buFont typeface="Arial"/>
              <a:buNone/>
            </a:pPr>
            <a:endParaRPr sz="2700" b="0" i="0" u="none" strike="noStrike" cap="none">
              <a:solidFill>
                <a:srgbClr val="000000"/>
              </a:solidFill>
              <a:latin typeface="Lato Light"/>
              <a:ea typeface="Lato Light"/>
              <a:cs typeface="Lato Light"/>
              <a:sym typeface="Lato Light"/>
            </a:endParaRPr>
          </a:p>
        </p:txBody>
      </p:sp>
      <p:cxnSp>
        <p:nvCxnSpPr>
          <p:cNvPr id="210" name="Google Shape;210;p20"/>
          <p:cNvCxnSpPr>
            <a:stCxn id="209" idx="6"/>
            <a:endCxn id="169" idx="1"/>
          </p:cNvCxnSpPr>
          <p:nvPr/>
        </p:nvCxnSpPr>
        <p:spPr>
          <a:xfrm>
            <a:off x="1044614" y="2160567"/>
            <a:ext cx="467100" cy="174600"/>
          </a:xfrm>
          <a:prstGeom prst="straightConnector1">
            <a:avLst/>
          </a:prstGeom>
          <a:noFill/>
          <a:ln w="38100" cap="flat" cmpd="sng">
            <a:solidFill>
              <a:srgbClr val="BFBFBF"/>
            </a:solidFill>
            <a:prstDash val="solid"/>
            <a:miter lim="800000"/>
            <a:headEnd type="none" w="sm" len="sm"/>
            <a:tailEnd type="none" w="sm" len="sm"/>
          </a:ln>
        </p:spPr>
      </p:cxnSp>
      <p:sp>
        <p:nvSpPr>
          <p:cNvPr id="211" name="Google Shape;211;p20"/>
          <p:cNvSpPr txBox="1"/>
          <p:nvPr/>
        </p:nvSpPr>
        <p:spPr>
          <a:xfrm>
            <a:off x="96737" y="2068576"/>
            <a:ext cx="869100" cy="250800"/>
          </a:xfrm>
          <a:prstGeom prst="rect">
            <a:avLst/>
          </a:prstGeom>
          <a:noFill/>
          <a:ln>
            <a:noFill/>
          </a:ln>
        </p:spPr>
        <p:txBody>
          <a:bodyPr spcFirstLastPara="1" wrap="square" lIns="34300" tIns="17150" rIns="34300" bIns="17150" anchor="ctr" anchorCtr="0">
            <a:noAutofit/>
          </a:bodyPr>
          <a:lstStyle/>
          <a:p>
            <a:pPr marL="0" marR="0" lvl="0" indent="0" algn="ctr" rtl="0">
              <a:lnSpc>
                <a:spcPct val="100000"/>
              </a:lnSpc>
              <a:spcBef>
                <a:spcPts val="200"/>
              </a:spcBef>
              <a:spcAft>
                <a:spcPts val="0"/>
              </a:spcAft>
              <a:buClr>
                <a:srgbClr val="000000"/>
              </a:buClr>
              <a:buSzPts val="800"/>
              <a:buFont typeface="Arial"/>
              <a:buNone/>
            </a:pPr>
            <a:r>
              <a:rPr lang="en" sz="800" b="1">
                <a:latin typeface="Lato"/>
                <a:ea typeface="Lato"/>
                <a:cs typeface="Lato"/>
                <a:sym typeface="Lato"/>
              </a:rPr>
              <a:t>Student Services</a:t>
            </a:r>
            <a:endParaRPr sz="800" b="1">
              <a:latin typeface="Lato"/>
              <a:ea typeface="Lato"/>
              <a:cs typeface="Lato"/>
              <a:sym typeface="Lato"/>
            </a:endParaRPr>
          </a:p>
        </p:txBody>
      </p:sp>
      <p:pic>
        <p:nvPicPr>
          <p:cNvPr id="212" name="Google Shape;212;p20"/>
          <p:cNvPicPr preferRelativeResize="0"/>
          <p:nvPr/>
        </p:nvPicPr>
        <p:blipFill rotWithShape="1">
          <a:blip r:embed="rId4">
            <a:alphaModFix/>
          </a:blip>
          <a:srcRect/>
          <a:stretch/>
        </p:blipFill>
        <p:spPr>
          <a:xfrm>
            <a:off x="6529464" y="4516175"/>
            <a:ext cx="2593260" cy="6078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21"/>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2 (Continued). Structure of your leadership team?</a:t>
            </a:r>
            <a:endParaRPr/>
          </a:p>
        </p:txBody>
      </p:sp>
      <p:sp>
        <p:nvSpPr>
          <p:cNvPr id="218" name="Google Shape;218;p21"/>
          <p:cNvSpPr txBox="1">
            <a:spLocks noGrp="1"/>
          </p:cNvSpPr>
          <p:nvPr>
            <p:ph type="body" idx="1"/>
          </p:nvPr>
        </p:nvSpPr>
        <p:spPr>
          <a:xfrm>
            <a:off x="154525" y="1152475"/>
            <a:ext cx="2883900" cy="3079500"/>
          </a:xfrm>
          <a:prstGeom prst="rect">
            <a:avLst/>
          </a:prstGeom>
        </p:spPr>
        <p:txBody>
          <a:bodyPr spcFirstLastPara="1" wrap="square" lIns="91425" tIns="91425" rIns="91425" bIns="91425" anchor="t" anchorCtr="0">
            <a:normAutofit fontScale="92500"/>
          </a:bodyPr>
          <a:lstStyle/>
          <a:p>
            <a:pPr marL="0" lvl="0" indent="0" algn="l" rtl="0">
              <a:spcBef>
                <a:spcPts val="0"/>
              </a:spcBef>
              <a:spcAft>
                <a:spcPts val="0"/>
              </a:spcAft>
              <a:buNone/>
            </a:pPr>
            <a:r>
              <a:rPr lang="en"/>
              <a:t>3 Tiers of Leadership</a:t>
            </a:r>
            <a:endParaRPr/>
          </a:p>
          <a:p>
            <a:pPr marL="0" lvl="0" indent="0" algn="l" rtl="0">
              <a:spcBef>
                <a:spcPts val="0"/>
              </a:spcBef>
              <a:spcAft>
                <a:spcPts val="0"/>
              </a:spcAft>
              <a:buNone/>
            </a:pPr>
            <a:r>
              <a:rPr lang="en"/>
              <a:t>- Executive Board</a:t>
            </a:r>
            <a:endParaRPr/>
          </a:p>
          <a:p>
            <a:pPr marL="0" lvl="0" indent="0" algn="l" rtl="0">
              <a:spcBef>
                <a:spcPts val="0"/>
              </a:spcBef>
              <a:spcAft>
                <a:spcPts val="0"/>
              </a:spcAft>
              <a:buNone/>
            </a:pPr>
            <a:r>
              <a:rPr lang="en"/>
              <a:t>-- Chair Positions</a:t>
            </a:r>
            <a:endParaRPr/>
          </a:p>
          <a:p>
            <a:pPr marL="0" lvl="0" indent="0" algn="l" rtl="0">
              <a:spcBef>
                <a:spcPts val="0"/>
              </a:spcBef>
              <a:spcAft>
                <a:spcPts val="0"/>
              </a:spcAft>
              <a:buNone/>
            </a:pPr>
            <a:r>
              <a:rPr lang="en"/>
              <a:t>--- Committees</a:t>
            </a:r>
            <a:endParaRPr/>
          </a:p>
          <a:p>
            <a:pPr marL="0" lvl="0" indent="0" algn="l" rtl="0">
              <a:spcBef>
                <a:spcPts val="0"/>
              </a:spcBef>
              <a:spcAft>
                <a:spcPts val="0"/>
              </a:spcAft>
              <a:buNone/>
            </a:pPr>
            <a:endParaRPr/>
          </a:p>
          <a:p>
            <a:pPr marL="0" lvl="0" indent="0" algn="l" rtl="0">
              <a:spcBef>
                <a:spcPts val="0"/>
              </a:spcBef>
              <a:spcAft>
                <a:spcPts val="0"/>
              </a:spcAft>
              <a:buNone/>
            </a:pPr>
            <a:r>
              <a:rPr lang="en"/>
              <a:t>Examples of Committees</a:t>
            </a:r>
            <a:endParaRPr/>
          </a:p>
          <a:p>
            <a:pPr marL="0" lvl="0" indent="0" algn="l" rtl="0">
              <a:spcBef>
                <a:spcPts val="0"/>
              </a:spcBef>
              <a:spcAft>
                <a:spcPts val="0"/>
              </a:spcAft>
              <a:buNone/>
            </a:pPr>
            <a:r>
              <a:rPr lang="en"/>
              <a:t> - Political Advocacy</a:t>
            </a:r>
            <a:endParaRPr/>
          </a:p>
          <a:p>
            <a:pPr marL="0" lvl="0" indent="0" algn="l" rtl="0">
              <a:spcBef>
                <a:spcPts val="0"/>
              </a:spcBef>
              <a:spcAft>
                <a:spcPts val="0"/>
              </a:spcAft>
              <a:buNone/>
            </a:pPr>
            <a:r>
              <a:rPr lang="en"/>
              <a:t> - Education &amp; Outreach</a:t>
            </a:r>
            <a:endParaRPr/>
          </a:p>
          <a:p>
            <a:pPr marL="0" lvl="0" indent="0" algn="l" rtl="0">
              <a:spcBef>
                <a:spcPts val="0"/>
              </a:spcBef>
              <a:spcAft>
                <a:spcPts val="0"/>
              </a:spcAft>
              <a:buNone/>
            </a:pPr>
            <a:r>
              <a:rPr lang="en"/>
              <a:t> - Reproductive Advocacy</a:t>
            </a:r>
            <a:endParaRPr/>
          </a:p>
          <a:p>
            <a:pPr marL="0" lvl="0" indent="0" algn="l" rtl="0">
              <a:spcBef>
                <a:spcPts val="0"/>
              </a:spcBef>
              <a:spcAft>
                <a:spcPts val="0"/>
              </a:spcAft>
              <a:buNone/>
            </a:pPr>
            <a:endParaRPr/>
          </a:p>
        </p:txBody>
      </p:sp>
      <p:sp>
        <p:nvSpPr>
          <p:cNvPr id="219" name="Google Shape;219;p21"/>
          <p:cNvSpPr/>
          <p:nvPr/>
        </p:nvSpPr>
        <p:spPr>
          <a:xfrm>
            <a:off x="0" y="4517100"/>
            <a:ext cx="9144000" cy="626400"/>
          </a:xfrm>
          <a:prstGeom prst="rect">
            <a:avLst/>
          </a:pr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220" name="Google Shape;220;p21"/>
          <p:cNvPicPr preferRelativeResize="0"/>
          <p:nvPr/>
        </p:nvPicPr>
        <p:blipFill>
          <a:blip r:embed="rId3">
            <a:alphaModFix/>
          </a:blip>
          <a:stretch>
            <a:fillRect/>
          </a:stretch>
        </p:blipFill>
        <p:spPr>
          <a:xfrm>
            <a:off x="3038325" y="1017800"/>
            <a:ext cx="6105673" cy="3392475"/>
          </a:xfrm>
          <a:prstGeom prst="rect">
            <a:avLst/>
          </a:prstGeom>
          <a:noFill/>
          <a:ln>
            <a:noFill/>
          </a:ln>
        </p:spPr>
      </p:pic>
      <p:pic>
        <p:nvPicPr>
          <p:cNvPr id="221" name="Google Shape;221;p21"/>
          <p:cNvPicPr preferRelativeResize="0"/>
          <p:nvPr/>
        </p:nvPicPr>
        <p:blipFill rotWithShape="1">
          <a:blip r:embed="rId4">
            <a:alphaModFix/>
          </a:blip>
          <a:srcRect/>
          <a:stretch/>
        </p:blipFill>
        <p:spPr>
          <a:xfrm>
            <a:off x="19050" y="4516175"/>
            <a:ext cx="2023381" cy="607800"/>
          </a:xfrm>
          <a:prstGeom prst="rect">
            <a:avLst/>
          </a:prstGeom>
          <a:noFill/>
          <a:ln>
            <a:noFill/>
          </a:ln>
        </p:spPr>
      </p:pic>
      <p:pic>
        <p:nvPicPr>
          <p:cNvPr id="222" name="Google Shape;222;p21"/>
          <p:cNvPicPr preferRelativeResize="0"/>
          <p:nvPr/>
        </p:nvPicPr>
        <p:blipFill rotWithShape="1">
          <a:blip r:embed="rId5">
            <a:alphaModFix/>
          </a:blip>
          <a:srcRect/>
          <a:stretch/>
        </p:blipFill>
        <p:spPr>
          <a:xfrm>
            <a:off x="6529464" y="4516175"/>
            <a:ext cx="2593260" cy="607800"/>
          </a:xfrm>
          <a:prstGeom prst="rect">
            <a:avLst/>
          </a:prstGeom>
          <a:noFill/>
          <a:ln>
            <a:noFill/>
          </a:ln>
        </p:spPr>
      </p:pic>
    </p:spTree>
  </p:cSld>
  <p:clrMapOvr>
    <a:masterClrMapping/>
  </p:clrMapOvr>
</p:sld>
</file>

<file path=ppt/theme/theme1.xml><?xml version="1.0" encoding="utf-8"?>
<a:theme xmlns:a="http://schemas.openxmlformats.org/drawingml/2006/main"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6393</Words>
  <Application>Microsoft Macintosh PowerPoint</Application>
  <PresentationFormat>On-screen Show (16:9)</PresentationFormat>
  <Paragraphs>451</Paragraphs>
  <Slides>27</Slides>
  <Notes>27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Lato</vt:lpstr>
      <vt:lpstr>Poppins</vt:lpstr>
      <vt:lpstr>Gill Sans</vt:lpstr>
      <vt:lpstr>Lato Light</vt:lpstr>
      <vt:lpstr>Roboto</vt:lpstr>
      <vt:lpstr>Arial</vt:lpstr>
      <vt:lpstr>Times New Roman</vt:lpstr>
      <vt:lpstr>Geometric</vt:lpstr>
      <vt:lpstr>Physicians for a National Health Program  Transformational Organizer Training Chapter Building: Infrastructure &amp; Vision</vt:lpstr>
      <vt:lpstr>Introductions</vt:lpstr>
      <vt:lpstr>Agenda</vt:lpstr>
      <vt:lpstr>But first, why are chapters important for PNHP &amp; SNaHP?</vt:lpstr>
      <vt:lpstr>8 Stages to Building a Strong SNaHP/PNHP Chapter</vt:lpstr>
      <vt:lpstr>Establish a Sense of Urgency</vt:lpstr>
      <vt:lpstr>2. Creating the Guiding Coalition</vt:lpstr>
      <vt:lpstr>2 (Continued) Example Chapter Map Total Universe ~250 people</vt:lpstr>
      <vt:lpstr>2 (Continued). Structure of your leadership team?</vt:lpstr>
      <vt:lpstr>2 (Continued). Benefits of a 3-Tiered Leadership Model</vt:lpstr>
      <vt:lpstr>3. Developing a Vision &amp; Strategy</vt:lpstr>
      <vt:lpstr>Breakout Rooms: 15 Minutes, 3 facilitated groups</vt:lpstr>
      <vt:lpstr>Breakout Room Debrief - 2 Minutes per group</vt:lpstr>
      <vt:lpstr>4. Communicating the Change Vision</vt:lpstr>
      <vt:lpstr>PowerPoint Presentation</vt:lpstr>
      <vt:lpstr>5. Empowering Broad-Based Action</vt:lpstr>
      <vt:lpstr>6. Generating Short-Term Wins</vt:lpstr>
      <vt:lpstr>Case Report #1: Political Advocacy - City Resolutions</vt:lpstr>
      <vt:lpstr>Case Report #2: Base-Building - OSMA Resolution (guide)</vt:lpstr>
      <vt:lpstr>Case Report #3: Base-Building - Reproductive Advocacy</vt:lpstr>
      <vt:lpstr>Case Report #4: Education - Events → Curriculum</vt:lpstr>
      <vt:lpstr>Breakout Rooms: 15 Minutes, 3 facilitated groups </vt:lpstr>
      <vt:lpstr>Breakout Room Debrief - 2 Minutes per group </vt:lpstr>
      <vt:lpstr>8. Anchoring New Approaches in the Culture</vt:lpstr>
      <vt:lpstr>In Summary… Follow these 8 Steps for Chapter-Building</vt:lpstr>
      <vt:lpstr>Homework:</vt:lpstr>
      <vt:lpstr>Thank you! See you on April 19th</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Physicians for a National Health Program  Transformational Organizer Training Chapter Building: Infrastructure &amp; Vision</dc:title>
  <cp:lastModifiedBy>Microsoft Office User</cp:lastModifiedBy>
  <cp:revision>1</cp:revision>
  <dcterms:modified xsi:type="dcterms:W3CDTF">2023-04-05T12:54:18Z</dcterms:modified>
</cp:coreProperties>
</file>